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6" r:id="rId3"/>
    <p:sldId id="279" r:id="rId4"/>
    <p:sldId id="281" r:id="rId5"/>
    <p:sldId id="282" r:id="rId6"/>
    <p:sldId id="268" r:id="rId7"/>
    <p:sldId id="288" r:id="rId8"/>
    <p:sldId id="267" r:id="rId9"/>
    <p:sldId id="269" r:id="rId10"/>
    <p:sldId id="270" r:id="rId11"/>
    <p:sldId id="271" r:id="rId12"/>
    <p:sldId id="272" r:id="rId13"/>
    <p:sldId id="278" r:id="rId14"/>
    <p:sldId id="273" r:id="rId15"/>
    <p:sldId id="283" r:id="rId16"/>
    <p:sldId id="274" r:id="rId17"/>
    <p:sldId id="289" r:id="rId18"/>
    <p:sldId id="284" r:id="rId19"/>
    <p:sldId id="275" r:id="rId20"/>
    <p:sldId id="290" r:id="rId21"/>
    <p:sldId id="291" r:id="rId22"/>
    <p:sldId id="293" r:id="rId23"/>
    <p:sldId id="292" r:id="rId24"/>
    <p:sldId id="294" r:id="rId25"/>
    <p:sldId id="295" r:id="rId26"/>
    <p:sldId id="296" r:id="rId27"/>
    <p:sldId id="276" r:id="rId28"/>
    <p:sldId id="285" r:id="rId29"/>
    <p:sldId id="277" r:id="rId30"/>
    <p:sldId id="28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003DBB-B367-ED15-91A4-70EDFFB2D2A3}" name="vineet girgaonkar" initials="vg" userId="5b9325721aae47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9A1D03-853F-4CA7-BFDC-7D9D6A04BB1A}" v="61" dt="2023-05-10T08:33:38.156"/>
    <p1510:client id="{543AF6A2-C91D-4B3C-8152-33560B2D0467}" v="2307" dt="2023-05-10T12:00:09.402"/>
    <p1510:client id="{E1F7F7FD-8894-4E88-AA02-ACB42AD89D93}" v="1" dt="2023-05-10T12:03:30.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42" d="100"/>
          <a:sy n="42" d="100"/>
        </p:scale>
        <p:origin x="72" y="7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0D597B-A531-4A40-B137-D152DCF9455E}" type="doc">
      <dgm:prSet loTypeId="urn:microsoft.com/office/officeart/2008/layout/LinedList" loCatId="list" qsTypeId="urn:microsoft.com/office/officeart/2005/8/quickstyle/simple5" qsCatId="simple" csTypeId="urn:microsoft.com/office/officeart/2005/8/colors/accent3_2" csCatId="accent3" phldr="1"/>
      <dgm:spPr/>
      <dgm:t>
        <a:bodyPr/>
        <a:lstStyle/>
        <a:p>
          <a:endParaRPr lang="en-US"/>
        </a:p>
      </dgm:t>
    </dgm:pt>
    <dgm:pt modelId="{AFF80273-729F-44A0-BD28-6748E88ACD51}">
      <dgm:prSet phldr="0"/>
      <dgm:spPr/>
      <dgm:t>
        <a:bodyPr/>
        <a:lstStyle/>
        <a:p>
          <a:r>
            <a:rPr lang="en-US" dirty="0">
              <a:latin typeface="Georgia Pro Semibold"/>
            </a:rPr>
            <a:t>1</a:t>
          </a:r>
          <a:endParaRPr lang="en-US" dirty="0"/>
        </a:p>
      </dgm:t>
    </dgm:pt>
    <dgm:pt modelId="{269F6EED-CAE8-4F21-BCFD-6DB77CE43DA2}" type="parTrans" cxnId="{F969156D-C3FC-4B23-BAF3-4EB2D8E7F9A9}">
      <dgm:prSet/>
      <dgm:spPr/>
      <dgm:t>
        <a:bodyPr/>
        <a:lstStyle/>
        <a:p>
          <a:endParaRPr lang="en-US"/>
        </a:p>
      </dgm:t>
    </dgm:pt>
    <dgm:pt modelId="{B12E14ED-86AC-4DFE-8466-5018732FD930}" type="sibTrans" cxnId="{F969156D-C3FC-4B23-BAF3-4EB2D8E7F9A9}">
      <dgm:prSet/>
      <dgm:spPr/>
      <dgm:t>
        <a:bodyPr/>
        <a:lstStyle/>
        <a:p>
          <a:endParaRPr lang="en-US"/>
        </a:p>
      </dgm:t>
    </dgm:pt>
    <dgm:pt modelId="{1E0CF159-1CBD-4AAF-AE9E-9556B33FFB6B}">
      <dgm:prSet/>
      <dgm:spPr/>
      <dgm:t>
        <a:bodyPr/>
        <a:lstStyle/>
        <a:p>
          <a:r>
            <a:rPr lang="en-US" dirty="0"/>
            <a:t>To develop a system that classifies Kannada sentences into various sentiment categories, including Sad, Fear, Anger, and Joy</a:t>
          </a:r>
          <a:r>
            <a:rPr lang="en-IN" dirty="0"/>
            <a:t>.</a:t>
          </a:r>
          <a:endParaRPr lang="en-US" dirty="0"/>
        </a:p>
      </dgm:t>
    </dgm:pt>
    <dgm:pt modelId="{0053508F-14A7-4D49-A0C5-B3A36762F451}" type="parTrans" cxnId="{4CCE0212-F312-4034-BFD8-3BA6F55FF849}">
      <dgm:prSet/>
      <dgm:spPr/>
      <dgm:t>
        <a:bodyPr/>
        <a:lstStyle/>
        <a:p>
          <a:endParaRPr lang="en-US"/>
        </a:p>
      </dgm:t>
    </dgm:pt>
    <dgm:pt modelId="{69DF2609-C903-4891-A627-AA9E3589DBC2}" type="sibTrans" cxnId="{4CCE0212-F312-4034-BFD8-3BA6F55FF849}">
      <dgm:prSet/>
      <dgm:spPr/>
      <dgm:t>
        <a:bodyPr/>
        <a:lstStyle/>
        <a:p>
          <a:endParaRPr lang="en-US"/>
        </a:p>
      </dgm:t>
    </dgm:pt>
    <dgm:pt modelId="{6AEFBC88-3C63-4452-AE92-5F6291FA1F5A}">
      <dgm:prSet phldr="0"/>
      <dgm:spPr/>
      <dgm:t>
        <a:bodyPr/>
        <a:lstStyle/>
        <a:p>
          <a:r>
            <a:rPr lang="en-US" dirty="0">
              <a:latin typeface="Georgia Pro Semibold"/>
            </a:rPr>
            <a:t>2</a:t>
          </a:r>
          <a:endParaRPr lang="en-US" dirty="0"/>
        </a:p>
      </dgm:t>
    </dgm:pt>
    <dgm:pt modelId="{D6FB94E9-6628-44CF-B802-054DCBA182C8}" type="parTrans" cxnId="{6F6E7192-60A0-46FA-A5E4-25B095B5688E}">
      <dgm:prSet/>
      <dgm:spPr/>
      <dgm:t>
        <a:bodyPr/>
        <a:lstStyle/>
        <a:p>
          <a:endParaRPr lang="en-US"/>
        </a:p>
      </dgm:t>
    </dgm:pt>
    <dgm:pt modelId="{8AC18674-934D-4778-A564-BD579C32D020}" type="sibTrans" cxnId="{6F6E7192-60A0-46FA-A5E4-25B095B5688E}">
      <dgm:prSet/>
      <dgm:spPr/>
      <dgm:t>
        <a:bodyPr/>
        <a:lstStyle/>
        <a:p>
          <a:endParaRPr lang="en-US"/>
        </a:p>
      </dgm:t>
    </dgm:pt>
    <dgm:pt modelId="{97F0C3A1-5F65-439E-80C0-68A323C076D5}">
      <dgm:prSet/>
      <dgm:spPr/>
      <dgm:t>
        <a:bodyPr/>
        <a:lstStyle/>
        <a:p>
          <a:r>
            <a:rPr lang="en-US" dirty="0"/>
            <a:t>To handle lengthy sentences, typically averaging around 10 words,</a:t>
          </a:r>
          <a:r>
            <a:rPr lang="en-IN" dirty="0"/>
            <a:t>ensuring a sufficient linguistic context for accurate classification</a:t>
          </a:r>
          <a:endParaRPr lang="en-US" dirty="0"/>
        </a:p>
      </dgm:t>
    </dgm:pt>
    <dgm:pt modelId="{2C460719-5BAE-4262-912B-2A38BA1FABE4}" type="parTrans" cxnId="{A217133F-5B29-4BED-A922-198AD756CC2F}">
      <dgm:prSet/>
      <dgm:spPr/>
      <dgm:t>
        <a:bodyPr/>
        <a:lstStyle/>
        <a:p>
          <a:endParaRPr lang="en-US"/>
        </a:p>
      </dgm:t>
    </dgm:pt>
    <dgm:pt modelId="{676CFB2B-0398-4E01-A738-8D6AD665F961}" type="sibTrans" cxnId="{A217133F-5B29-4BED-A922-198AD756CC2F}">
      <dgm:prSet/>
      <dgm:spPr/>
      <dgm:t>
        <a:bodyPr/>
        <a:lstStyle/>
        <a:p>
          <a:endParaRPr lang="en-US"/>
        </a:p>
      </dgm:t>
    </dgm:pt>
    <dgm:pt modelId="{BAAE1964-CB83-46A3-9660-FAF28357639F}">
      <dgm:prSet/>
      <dgm:spPr/>
      <dgm:t>
        <a:bodyPr/>
        <a:lstStyle/>
        <a:p>
          <a:r>
            <a:rPr lang="en-US" dirty="0">
              <a:latin typeface="Georgia Pro Semibold"/>
            </a:rPr>
            <a:t>3</a:t>
          </a:r>
          <a:endParaRPr lang="en-US" dirty="0"/>
        </a:p>
      </dgm:t>
    </dgm:pt>
    <dgm:pt modelId="{4EE1C697-6263-474F-A23A-609459EFF381}" type="parTrans" cxnId="{699CCD8D-C26A-4004-A5C6-9CD3534D73EC}">
      <dgm:prSet/>
      <dgm:spPr/>
      <dgm:t>
        <a:bodyPr/>
        <a:lstStyle/>
        <a:p>
          <a:endParaRPr lang="en-US"/>
        </a:p>
      </dgm:t>
    </dgm:pt>
    <dgm:pt modelId="{0973B9BF-2E9C-49DF-8E64-1A9CF2C0EB3C}" type="sibTrans" cxnId="{699CCD8D-C26A-4004-A5C6-9CD3534D73EC}">
      <dgm:prSet/>
      <dgm:spPr/>
      <dgm:t>
        <a:bodyPr/>
        <a:lstStyle/>
        <a:p>
          <a:endParaRPr lang="en-US"/>
        </a:p>
      </dgm:t>
    </dgm:pt>
    <dgm:pt modelId="{AD7D7338-9DC4-4B67-A242-9C2D83FD3261}">
      <dgm:prSet/>
      <dgm:spPr/>
      <dgm:t>
        <a:bodyPr/>
        <a:lstStyle/>
        <a:p>
          <a:r>
            <a:rPr lang="en-US" dirty="0"/>
            <a:t>To Improve the model's efficiency by utilizing large training dataset of size 2000 sentences</a:t>
          </a:r>
        </a:p>
      </dgm:t>
    </dgm:pt>
    <dgm:pt modelId="{A27471A5-075A-4D4B-8FB2-AC0FFBB5B5C1}" type="parTrans" cxnId="{823AA38B-BA59-4D82-B6FD-A29768D4D5C8}">
      <dgm:prSet/>
      <dgm:spPr/>
      <dgm:t>
        <a:bodyPr/>
        <a:lstStyle/>
        <a:p>
          <a:endParaRPr lang="en-US"/>
        </a:p>
      </dgm:t>
    </dgm:pt>
    <dgm:pt modelId="{87CDE4EE-6C7C-4A13-AC03-CD9BC868504B}" type="sibTrans" cxnId="{823AA38B-BA59-4D82-B6FD-A29768D4D5C8}">
      <dgm:prSet/>
      <dgm:spPr/>
      <dgm:t>
        <a:bodyPr/>
        <a:lstStyle/>
        <a:p>
          <a:endParaRPr lang="en-US"/>
        </a:p>
      </dgm:t>
    </dgm:pt>
    <dgm:pt modelId="{93D2C3F3-9EF3-4DFD-88C2-F1E33A3DC7D5}" type="pres">
      <dgm:prSet presAssocID="{740D597B-A531-4A40-B137-D152DCF9455E}" presName="vert0" presStyleCnt="0">
        <dgm:presLayoutVars>
          <dgm:dir/>
          <dgm:animOne val="branch"/>
          <dgm:animLvl val="lvl"/>
        </dgm:presLayoutVars>
      </dgm:prSet>
      <dgm:spPr/>
    </dgm:pt>
    <dgm:pt modelId="{43D9897E-2C77-4E25-9A6B-809A370FE05E}" type="pres">
      <dgm:prSet presAssocID="{AFF80273-729F-44A0-BD28-6748E88ACD51}" presName="thickLine" presStyleLbl="alignNode1" presStyleIdx="0" presStyleCnt="3"/>
      <dgm:spPr/>
    </dgm:pt>
    <dgm:pt modelId="{AEA9F755-2C03-4661-96CD-0DF65826F412}" type="pres">
      <dgm:prSet presAssocID="{AFF80273-729F-44A0-BD28-6748E88ACD51}" presName="horz1" presStyleCnt="0"/>
      <dgm:spPr/>
    </dgm:pt>
    <dgm:pt modelId="{B6909146-23C5-4A2C-9719-AEE5B0F7837B}" type="pres">
      <dgm:prSet presAssocID="{AFF80273-729F-44A0-BD28-6748E88ACD51}" presName="tx1" presStyleLbl="revTx" presStyleIdx="0" presStyleCnt="6"/>
      <dgm:spPr/>
    </dgm:pt>
    <dgm:pt modelId="{F7E893AE-B095-4203-99D9-9709A82F8958}" type="pres">
      <dgm:prSet presAssocID="{AFF80273-729F-44A0-BD28-6748E88ACD51}" presName="vert1" presStyleCnt="0"/>
      <dgm:spPr/>
    </dgm:pt>
    <dgm:pt modelId="{62FDA383-FB44-4C70-8BDC-7F2EB2E7A214}" type="pres">
      <dgm:prSet presAssocID="{1E0CF159-1CBD-4AAF-AE9E-9556B33FFB6B}" presName="vertSpace2a" presStyleCnt="0"/>
      <dgm:spPr/>
    </dgm:pt>
    <dgm:pt modelId="{76AE308E-55F2-495D-9066-F077F4EBE748}" type="pres">
      <dgm:prSet presAssocID="{1E0CF159-1CBD-4AAF-AE9E-9556B33FFB6B}" presName="horz2" presStyleCnt="0"/>
      <dgm:spPr/>
    </dgm:pt>
    <dgm:pt modelId="{E0E82ABD-38E8-4D51-8758-8E922CE9D7A1}" type="pres">
      <dgm:prSet presAssocID="{1E0CF159-1CBD-4AAF-AE9E-9556B33FFB6B}" presName="horzSpace2" presStyleCnt="0"/>
      <dgm:spPr/>
    </dgm:pt>
    <dgm:pt modelId="{7758319A-8115-4426-9ED2-8CDA01078FC9}" type="pres">
      <dgm:prSet presAssocID="{1E0CF159-1CBD-4AAF-AE9E-9556B33FFB6B}" presName="tx2" presStyleLbl="revTx" presStyleIdx="1" presStyleCnt="6"/>
      <dgm:spPr/>
    </dgm:pt>
    <dgm:pt modelId="{D8C80646-AEE4-4BAA-9E05-B4898DF6D6D4}" type="pres">
      <dgm:prSet presAssocID="{1E0CF159-1CBD-4AAF-AE9E-9556B33FFB6B}" presName="vert2" presStyleCnt="0"/>
      <dgm:spPr/>
    </dgm:pt>
    <dgm:pt modelId="{289FCB34-DBD5-44DE-9DCA-8687A6526E76}" type="pres">
      <dgm:prSet presAssocID="{1E0CF159-1CBD-4AAF-AE9E-9556B33FFB6B}" presName="thinLine2b" presStyleLbl="callout" presStyleIdx="0" presStyleCnt="3"/>
      <dgm:spPr/>
    </dgm:pt>
    <dgm:pt modelId="{600359DD-5EFA-419F-8645-AFED042E5DD9}" type="pres">
      <dgm:prSet presAssocID="{1E0CF159-1CBD-4AAF-AE9E-9556B33FFB6B}" presName="vertSpace2b" presStyleCnt="0"/>
      <dgm:spPr/>
    </dgm:pt>
    <dgm:pt modelId="{A4A92CC4-2EF4-4240-8761-C34D19616630}" type="pres">
      <dgm:prSet presAssocID="{6AEFBC88-3C63-4452-AE92-5F6291FA1F5A}" presName="thickLine" presStyleLbl="alignNode1" presStyleIdx="1" presStyleCnt="3"/>
      <dgm:spPr/>
    </dgm:pt>
    <dgm:pt modelId="{CF0D1974-8361-4474-B0CF-104CE86ED6A7}" type="pres">
      <dgm:prSet presAssocID="{6AEFBC88-3C63-4452-AE92-5F6291FA1F5A}" presName="horz1" presStyleCnt="0"/>
      <dgm:spPr/>
    </dgm:pt>
    <dgm:pt modelId="{8FBCCC29-2752-4A5B-A4A2-943AE5CAB66F}" type="pres">
      <dgm:prSet presAssocID="{6AEFBC88-3C63-4452-AE92-5F6291FA1F5A}" presName="tx1" presStyleLbl="revTx" presStyleIdx="2" presStyleCnt="6"/>
      <dgm:spPr/>
    </dgm:pt>
    <dgm:pt modelId="{975082B0-ED9A-40AD-95E2-AD442F5F24C7}" type="pres">
      <dgm:prSet presAssocID="{6AEFBC88-3C63-4452-AE92-5F6291FA1F5A}" presName="vert1" presStyleCnt="0"/>
      <dgm:spPr/>
    </dgm:pt>
    <dgm:pt modelId="{F9481D9D-C2CC-456B-B9C5-2BA669C0EF93}" type="pres">
      <dgm:prSet presAssocID="{97F0C3A1-5F65-439E-80C0-68A323C076D5}" presName="vertSpace2a" presStyleCnt="0"/>
      <dgm:spPr/>
    </dgm:pt>
    <dgm:pt modelId="{36C6EE5A-D7D8-4EF9-9F8D-B8842723FCF4}" type="pres">
      <dgm:prSet presAssocID="{97F0C3A1-5F65-439E-80C0-68A323C076D5}" presName="horz2" presStyleCnt="0"/>
      <dgm:spPr/>
    </dgm:pt>
    <dgm:pt modelId="{C6EE45C3-EBB6-4BCA-AA44-628ADA38B25F}" type="pres">
      <dgm:prSet presAssocID="{97F0C3A1-5F65-439E-80C0-68A323C076D5}" presName="horzSpace2" presStyleCnt="0"/>
      <dgm:spPr/>
    </dgm:pt>
    <dgm:pt modelId="{A582682C-FEA7-4CBD-BBF2-20C0223C5324}" type="pres">
      <dgm:prSet presAssocID="{97F0C3A1-5F65-439E-80C0-68A323C076D5}" presName="tx2" presStyleLbl="revTx" presStyleIdx="3" presStyleCnt="6"/>
      <dgm:spPr/>
    </dgm:pt>
    <dgm:pt modelId="{7DE0DB46-FA4B-4F93-B633-FB7A0767B54E}" type="pres">
      <dgm:prSet presAssocID="{97F0C3A1-5F65-439E-80C0-68A323C076D5}" presName="vert2" presStyleCnt="0"/>
      <dgm:spPr/>
    </dgm:pt>
    <dgm:pt modelId="{4020ADEF-F6EF-4AE6-89EB-06FE8315DE5D}" type="pres">
      <dgm:prSet presAssocID="{97F0C3A1-5F65-439E-80C0-68A323C076D5}" presName="thinLine2b" presStyleLbl="callout" presStyleIdx="1" presStyleCnt="3"/>
      <dgm:spPr/>
    </dgm:pt>
    <dgm:pt modelId="{5B886873-2F26-4084-BC4C-415302ABBB69}" type="pres">
      <dgm:prSet presAssocID="{97F0C3A1-5F65-439E-80C0-68A323C076D5}" presName="vertSpace2b" presStyleCnt="0"/>
      <dgm:spPr/>
    </dgm:pt>
    <dgm:pt modelId="{FC1E1D3C-4055-42FF-AC89-5FDDECF6EE23}" type="pres">
      <dgm:prSet presAssocID="{BAAE1964-CB83-46A3-9660-FAF28357639F}" presName="thickLine" presStyleLbl="alignNode1" presStyleIdx="2" presStyleCnt="3"/>
      <dgm:spPr/>
    </dgm:pt>
    <dgm:pt modelId="{F961BB2B-08B8-47E3-BD2A-C01BD68CB52A}" type="pres">
      <dgm:prSet presAssocID="{BAAE1964-CB83-46A3-9660-FAF28357639F}" presName="horz1" presStyleCnt="0"/>
      <dgm:spPr/>
    </dgm:pt>
    <dgm:pt modelId="{0244240A-9ABB-4313-B390-D01958E80DAE}" type="pres">
      <dgm:prSet presAssocID="{BAAE1964-CB83-46A3-9660-FAF28357639F}" presName="tx1" presStyleLbl="revTx" presStyleIdx="4" presStyleCnt="6"/>
      <dgm:spPr/>
    </dgm:pt>
    <dgm:pt modelId="{413B9228-56D3-4DDC-8247-6962252E2002}" type="pres">
      <dgm:prSet presAssocID="{BAAE1964-CB83-46A3-9660-FAF28357639F}" presName="vert1" presStyleCnt="0"/>
      <dgm:spPr/>
    </dgm:pt>
    <dgm:pt modelId="{0174D4C0-62D1-4852-82C3-E2849BE6A081}" type="pres">
      <dgm:prSet presAssocID="{AD7D7338-9DC4-4B67-A242-9C2D83FD3261}" presName="vertSpace2a" presStyleCnt="0"/>
      <dgm:spPr/>
    </dgm:pt>
    <dgm:pt modelId="{92452D96-518A-4CE5-98DC-EABBAE4AF850}" type="pres">
      <dgm:prSet presAssocID="{AD7D7338-9DC4-4B67-A242-9C2D83FD3261}" presName="horz2" presStyleCnt="0"/>
      <dgm:spPr/>
    </dgm:pt>
    <dgm:pt modelId="{A6B6FA2C-7A54-48E1-8E7E-7B3A4CD011B4}" type="pres">
      <dgm:prSet presAssocID="{AD7D7338-9DC4-4B67-A242-9C2D83FD3261}" presName="horzSpace2" presStyleCnt="0"/>
      <dgm:spPr/>
    </dgm:pt>
    <dgm:pt modelId="{EE2D6C96-616C-4E7F-8144-14CBA814DD5F}" type="pres">
      <dgm:prSet presAssocID="{AD7D7338-9DC4-4B67-A242-9C2D83FD3261}" presName="tx2" presStyleLbl="revTx" presStyleIdx="5" presStyleCnt="6"/>
      <dgm:spPr/>
    </dgm:pt>
    <dgm:pt modelId="{399AE922-85D0-485A-BD32-2B1972C6C3FF}" type="pres">
      <dgm:prSet presAssocID="{AD7D7338-9DC4-4B67-A242-9C2D83FD3261}" presName="vert2" presStyleCnt="0"/>
      <dgm:spPr/>
    </dgm:pt>
    <dgm:pt modelId="{A949B0C2-87FC-4F94-B4AD-5473FC165CCC}" type="pres">
      <dgm:prSet presAssocID="{AD7D7338-9DC4-4B67-A242-9C2D83FD3261}" presName="thinLine2b" presStyleLbl="callout" presStyleIdx="2" presStyleCnt="3"/>
      <dgm:spPr/>
    </dgm:pt>
    <dgm:pt modelId="{6668E72C-4577-4234-9311-94212DED25BB}" type="pres">
      <dgm:prSet presAssocID="{AD7D7338-9DC4-4B67-A242-9C2D83FD3261}" presName="vertSpace2b" presStyleCnt="0"/>
      <dgm:spPr/>
    </dgm:pt>
  </dgm:ptLst>
  <dgm:cxnLst>
    <dgm:cxn modelId="{4CCE0212-F312-4034-BFD8-3BA6F55FF849}" srcId="{AFF80273-729F-44A0-BD28-6748E88ACD51}" destId="{1E0CF159-1CBD-4AAF-AE9E-9556B33FFB6B}" srcOrd="0" destOrd="0" parTransId="{0053508F-14A7-4D49-A0C5-B3A36762F451}" sibTransId="{69DF2609-C903-4891-A627-AA9E3589DBC2}"/>
    <dgm:cxn modelId="{A217133F-5B29-4BED-A922-198AD756CC2F}" srcId="{6AEFBC88-3C63-4452-AE92-5F6291FA1F5A}" destId="{97F0C3A1-5F65-439E-80C0-68A323C076D5}" srcOrd="0" destOrd="0" parTransId="{2C460719-5BAE-4262-912B-2A38BA1FABE4}" sibTransId="{676CFB2B-0398-4E01-A738-8D6AD665F961}"/>
    <dgm:cxn modelId="{6BF02547-8F1F-4BF6-8CEE-2D2A32A8B0CD}" type="presOf" srcId="{6AEFBC88-3C63-4452-AE92-5F6291FA1F5A}" destId="{8FBCCC29-2752-4A5B-A4A2-943AE5CAB66F}" srcOrd="0" destOrd="0" presId="urn:microsoft.com/office/officeart/2008/layout/LinedList"/>
    <dgm:cxn modelId="{F969156D-C3FC-4B23-BAF3-4EB2D8E7F9A9}" srcId="{740D597B-A531-4A40-B137-D152DCF9455E}" destId="{AFF80273-729F-44A0-BD28-6748E88ACD51}" srcOrd="0" destOrd="0" parTransId="{269F6EED-CAE8-4F21-BCFD-6DB77CE43DA2}" sibTransId="{B12E14ED-86AC-4DFE-8466-5018732FD930}"/>
    <dgm:cxn modelId="{1862FF6F-49BE-4CF9-A31D-1C78AF38D340}" type="presOf" srcId="{BAAE1964-CB83-46A3-9660-FAF28357639F}" destId="{0244240A-9ABB-4313-B390-D01958E80DAE}" srcOrd="0" destOrd="0" presId="urn:microsoft.com/office/officeart/2008/layout/LinedList"/>
    <dgm:cxn modelId="{02ADB971-13EB-4C41-9E17-3A18658EC8F6}" type="presOf" srcId="{AD7D7338-9DC4-4B67-A242-9C2D83FD3261}" destId="{EE2D6C96-616C-4E7F-8144-14CBA814DD5F}" srcOrd="0" destOrd="0" presId="urn:microsoft.com/office/officeart/2008/layout/LinedList"/>
    <dgm:cxn modelId="{B22C988B-ED73-4BFD-BCF7-962E822E4144}" type="presOf" srcId="{97F0C3A1-5F65-439E-80C0-68A323C076D5}" destId="{A582682C-FEA7-4CBD-BBF2-20C0223C5324}" srcOrd="0" destOrd="0" presId="urn:microsoft.com/office/officeart/2008/layout/LinedList"/>
    <dgm:cxn modelId="{823AA38B-BA59-4D82-B6FD-A29768D4D5C8}" srcId="{BAAE1964-CB83-46A3-9660-FAF28357639F}" destId="{AD7D7338-9DC4-4B67-A242-9C2D83FD3261}" srcOrd="0" destOrd="0" parTransId="{A27471A5-075A-4D4B-8FB2-AC0FFBB5B5C1}" sibTransId="{87CDE4EE-6C7C-4A13-AC03-CD9BC868504B}"/>
    <dgm:cxn modelId="{699CCD8D-C26A-4004-A5C6-9CD3534D73EC}" srcId="{740D597B-A531-4A40-B137-D152DCF9455E}" destId="{BAAE1964-CB83-46A3-9660-FAF28357639F}" srcOrd="2" destOrd="0" parTransId="{4EE1C697-6263-474F-A23A-609459EFF381}" sibTransId="{0973B9BF-2E9C-49DF-8E64-1A9CF2C0EB3C}"/>
    <dgm:cxn modelId="{CDAF9191-EF73-4D67-BEF6-395EECA989E4}" type="presOf" srcId="{740D597B-A531-4A40-B137-D152DCF9455E}" destId="{93D2C3F3-9EF3-4DFD-88C2-F1E33A3DC7D5}" srcOrd="0" destOrd="0" presId="urn:microsoft.com/office/officeart/2008/layout/LinedList"/>
    <dgm:cxn modelId="{6F6E7192-60A0-46FA-A5E4-25B095B5688E}" srcId="{740D597B-A531-4A40-B137-D152DCF9455E}" destId="{6AEFBC88-3C63-4452-AE92-5F6291FA1F5A}" srcOrd="1" destOrd="0" parTransId="{D6FB94E9-6628-44CF-B802-054DCBA182C8}" sibTransId="{8AC18674-934D-4778-A564-BD579C32D020}"/>
    <dgm:cxn modelId="{9022D696-1A6D-4B39-B310-B1864B6C985F}" type="presOf" srcId="{AFF80273-729F-44A0-BD28-6748E88ACD51}" destId="{B6909146-23C5-4A2C-9719-AEE5B0F7837B}" srcOrd="0" destOrd="0" presId="urn:microsoft.com/office/officeart/2008/layout/LinedList"/>
    <dgm:cxn modelId="{F79BE2D3-C87B-4D67-86DE-9FBB1634FB27}" type="presOf" srcId="{1E0CF159-1CBD-4AAF-AE9E-9556B33FFB6B}" destId="{7758319A-8115-4426-9ED2-8CDA01078FC9}" srcOrd="0" destOrd="0" presId="urn:microsoft.com/office/officeart/2008/layout/LinedList"/>
    <dgm:cxn modelId="{881C8E81-B73A-4109-803C-233DF80E4C86}" type="presParOf" srcId="{93D2C3F3-9EF3-4DFD-88C2-F1E33A3DC7D5}" destId="{43D9897E-2C77-4E25-9A6B-809A370FE05E}" srcOrd="0" destOrd="0" presId="urn:microsoft.com/office/officeart/2008/layout/LinedList"/>
    <dgm:cxn modelId="{D68EDF2B-611D-4A02-A5AC-B235AA94D94D}" type="presParOf" srcId="{93D2C3F3-9EF3-4DFD-88C2-F1E33A3DC7D5}" destId="{AEA9F755-2C03-4661-96CD-0DF65826F412}" srcOrd="1" destOrd="0" presId="urn:microsoft.com/office/officeart/2008/layout/LinedList"/>
    <dgm:cxn modelId="{28689488-68DC-455C-9F90-F02B982180DB}" type="presParOf" srcId="{AEA9F755-2C03-4661-96CD-0DF65826F412}" destId="{B6909146-23C5-4A2C-9719-AEE5B0F7837B}" srcOrd="0" destOrd="0" presId="urn:microsoft.com/office/officeart/2008/layout/LinedList"/>
    <dgm:cxn modelId="{FBFEF086-2A56-46AD-9210-37CC0C797094}" type="presParOf" srcId="{AEA9F755-2C03-4661-96CD-0DF65826F412}" destId="{F7E893AE-B095-4203-99D9-9709A82F8958}" srcOrd="1" destOrd="0" presId="urn:microsoft.com/office/officeart/2008/layout/LinedList"/>
    <dgm:cxn modelId="{BAB10D5C-EC2E-48F3-B64D-3914D7A4DBB6}" type="presParOf" srcId="{F7E893AE-B095-4203-99D9-9709A82F8958}" destId="{62FDA383-FB44-4C70-8BDC-7F2EB2E7A214}" srcOrd="0" destOrd="0" presId="urn:microsoft.com/office/officeart/2008/layout/LinedList"/>
    <dgm:cxn modelId="{15A5687C-F380-4E4B-AA7E-311DA24D1DA5}" type="presParOf" srcId="{F7E893AE-B095-4203-99D9-9709A82F8958}" destId="{76AE308E-55F2-495D-9066-F077F4EBE748}" srcOrd="1" destOrd="0" presId="urn:microsoft.com/office/officeart/2008/layout/LinedList"/>
    <dgm:cxn modelId="{5E61658E-9468-4818-9B5B-558D73866C77}" type="presParOf" srcId="{76AE308E-55F2-495D-9066-F077F4EBE748}" destId="{E0E82ABD-38E8-4D51-8758-8E922CE9D7A1}" srcOrd="0" destOrd="0" presId="urn:microsoft.com/office/officeart/2008/layout/LinedList"/>
    <dgm:cxn modelId="{D2485FB1-94C2-434A-8DD3-3DB5848F9629}" type="presParOf" srcId="{76AE308E-55F2-495D-9066-F077F4EBE748}" destId="{7758319A-8115-4426-9ED2-8CDA01078FC9}" srcOrd="1" destOrd="0" presId="urn:microsoft.com/office/officeart/2008/layout/LinedList"/>
    <dgm:cxn modelId="{F5412079-9148-49F0-A335-573F73AD362C}" type="presParOf" srcId="{76AE308E-55F2-495D-9066-F077F4EBE748}" destId="{D8C80646-AEE4-4BAA-9E05-B4898DF6D6D4}" srcOrd="2" destOrd="0" presId="urn:microsoft.com/office/officeart/2008/layout/LinedList"/>
    <dgm:cxn modelId="{D1B67EBD-6230-4CF3-8A9C-5305F6422639}" type="presParOf" srcId="{F7E893AE-B095-4203-99D9-9709A82F8958}" destId="{289FCB34-DBD5-44DE-9DCA-8687A6526E76}" srcOrd="2" destOrd="0" presId="urn:microsoft.com/office/officeart/2008/layout/LinedList"/>
    <dgm:cxn modelId="{417CD207-5AAF-4712-9725-605894C4466F}" type="presParOf" srcId="{F7E893AE-B095-4203-99D9-9709A82F8958}" destId="{600359DD-5EFA-419F-8645-AFED042E5DD9}" srcOrd="3" destOrd="0" presId="urn:microsoft.com/office/officeart/2008/layout/LinedList"/>
    <dgm:cxn modelId="{E2785EFA-0388-4D0A-B184-1578F6CFEE62}" type="presParOf" srcId="{93D2C3F3-9EF3-4DFD-88C2-F1E33A3DC7D5}" destId="{A4A92CC4-2EF4-4240-8761-C34D19616630}" srcOrd="2" destOrd="0" presId="urn:microsoft.com/office/officeart/2008/layout/LinedList"/>
    <dgm:cxn modelId="{506127C4-176F-4FF4-A7FC-34D863F6D024}" type="presParOf" srcId="{93D2C3F3-9EF3-4DFD-88C2-F1E33A3DC7D5}" destId="{CF0D1974-8361-4474-B0CF-104CE86ED6A7}" srcOrd="3" destOrd="0" presId="urn:microsoft.com/office/officeart/2008/layout/LinedList"/>
    <dgm:cxn modelId="{B5E8DA2C-858F-4FEF-83D8-0455E5E1BDEA}" type="presParOf" srcId="{CF0D1974-8361-4474-B0CF-104CE86ED6A7}" destId="{8FBCCC29-2752-4A5B-A4A2-943AE5CAB66F}" srcOrd="0" destOrd="0" presId="urn:microsoft.com/office/officeart/2008/layout/LinedList"/>
    <dgm:cxn modelId="{BFA36C69-96A4-4966-B7E2-B8A1AEDE0E2E}" type="presParOf" srcId="{CF0D1974-8361-4474-B0CF-104CE86ED6A7}" destId="{975082B0-ED9A-40AD-95E2-AD442F5F24C7}" srcOrd="1" destOrd="0" presId="urn:microsoft.com/office/officeart/2008/layout/LinedList"/>
    <dgm:cxn modelId="{2C5C0CD5-848A-4AD7-B3BC-C0472A08192D}" type="presParOf" srcId="{975082B0-ED9A-40AD-95E2-AD442F5F24C7}" destId="{F9481D9D-C2CC-456B-B9C5-2BA669C0EF93}" srcOrd="0" destOrd="0" presId="urn:microsoft.com/office/officeart/2008/layout/LinedList"/>
    <dgm:cxn modelId="{9397E99B-006F-442F-B395-5780E1175797}" type="presParOf" srcId="{975082B0-ED9A-40AD-95E2-AD442F5F24C7}" destId="{36C6EE5A-D7D8-4EF9-9F8D-B8842723FCF4}" srcOrd="1" destOrd="0" presId="urn:microsoft.com/office/officeart/2008/layout/LinedList"/>
    <dgm:cxn modelId="{92B03FEB-62CD-4EF0-9B51-0832D885BA51}" type="presParOf" srcId="{36C6EE5A-D7D8-4EF9-9F8D-B8842723FCF4}" destId="{C6EE45C3-EBB6-4BCA-AA44-628ADA38B25F}" srcOrd="0" destOrd="0" presId="urn:microsoft.com/office/officeart/2008/layout/LinedList"/>
    <dgm:cxn modelId="{CC5A5EB7-340C-4C28-B500-4AEDD2B58F4A}" type="presParOf" srcId="{36C6EE5A-D7D8-4EF9-9F8D-B8842723FCF4}" destId="{A582682C-FEA7-4CBD-BBF2-20C0223C5324}" srcOrd="1" destOrd="0" presId="urn:microsoft.com/office/officeart/2008/layout/LinedList"/>
    <dgm:cxn modelId="{5B81CCE6-613A-481A-A1BB-315FC04009CC}" type="presParOf" srcId="{36C6EE5A-D7D8-4EF9-9F8D-B8842723FCF4}" destId="{7DE0DB46-FA4B-4F93-B633-FB7A0767B54E}" srcOrd="2" destOrd="0" presId="urn:microsoft.com/office/officeart/2008/layout/LinedList"/>
    <dgm:cxn modelId="{74D708EF-CB9B-467E-8ECC-78D7CCEEDC97}" type="presParOf" srcId="{975082B0-ED9A-40AD-95E2-AD442F5F24C7}" destId="{4020ADEF-F6EF-4AE6-89EB-06FE8315DE5D}" srcOrd="2" destOrd="0" presId="urn:microsoft.com/office/officeart/2008/layout/LinedList"/>
    <dgm:cxn modelId="{BF625E6A-52D6-4199-9383-A705B15D2909}" type="presParOf" srcId="{975082B0-ED9A-40AD-95E2-AD442F5F24C7}" destId="{5B886873-2F26-4084-BC4C-415302ABBB69}" srcOrd="3" destOrd="0" presId="urn:microsoft.com/office/officeart/2008/layout/LinedList"/>
    <dgm:cxn modelId="{38A6B69E-CD43-4872-9194-6B4340929E86}" type="presParOf" srcId="{93D2C3F3-9EF3-4DFD-88C2-F1E33A3DC7D5}" destId="{FC1E1D3C-4055-42FF-AC89-5FDDECF6EE23}" srcOrd="4" destOrd="0" presId="urn:microsoft.com/office/officeart/2008/layout/LinedList"/>
    <dgm:cxn modelId="{A1279B5C-0CF6-451C-AD6B-2110B5123FBC}" type="presParOf" srcId="{93D2C3F3-9EF3-4DFD-88C2-F1E33A3DC7D5}" destId="{F961BB2B-08B8-47E3-BD2A-C01BD68CB52A}" srcOrd="5" destOrd="0" presId="urn:microsoft.com/office/officeart/2008/layout/LinedList"/>
    <dgm:cxn modelId="{983EFD85-A1E4-458D-BAAA-CCD65D573CB6}" type="presParOf" srcId="{F961BB2B-08B8-47E3-BD2A-C01BD68CB52A}" destId="{0244240A-9ABB-4313-B390-D01958E80DAE}" srcOrd="0" destOrd="0" presId="urn:microsoft.com/office/officeart/2008/layout/LinedList"/>
    <dgm:cxn modelId="{B72CF72B-4EF5-44E0-8A1C-0D7413B8A90D}" type="presParOf" srcId="{F961BB2B-08B8-47E3-BD2A-C01BD68CB52A}" destId="{413B9228-56D3-4DDC-8247-6962252E2002}" srcOrd="1" destOrd="0" presId="urn:microsoft.com/office/officeart/2008/layout/LinedList"/>
    <dgm:cxn modelId="{CF16C30F-4B47-4515-A50A-BBE851F94A9C}" type="presParOf" srcId="{413B9228-56D3-4DDC-8247-6962252E2002}" destId="{0174D4C0-62D1-4852-82C3-E2849BE6A081}" srcOrd="0" destOrd="0" presId="urn:microsoft.com/office/officeart/2008/layout/LinedList"/>
    <dgm:cxn modelId="{B1D4CAA2-4947-459D-AD99-6B5BAAA5DFA5}" type="presParOf" srcId="{413B9228-56D3-4DDC-8247-6962252E2002}" destId="{92452D96-518A-4CE5-98DC-EABBAE4AF850}" srcOrd="1" destOrd="0" presId="urn:microsoft.com/office/officeart/2008/layout/LinedList"/>
    <dgm:cxn modelId="{10CF2491-6DC5-4F2B-8B08-0BD9C9B54A5F}" type="presParOf" srcId="{92452D96-518A-4CE5-98DC-EABBAE4AF850}" destId="{A6B6FA2C-7A54-48E1-8E7E-7B3A4CD011B4}" srcOrd="0" destOrd="0" presId="urn:microsoft.com/office/officeart/2008/layout/LinedList"/>
    <dgm:cxn modelId="{423AC1AC-ADAF-44F2-AE18-3E78DA819954}" type="presParOf" srcId="{92452D96-518A-4CE5-98DC-EABBAE4AF850}" destId="{EE2D6C96-616C-4E7F-8144-14CBA814DD5F}" srcOrd="1" destOrd="0" presId="urn:microsoft.com/office/officeart/2008/layout/LinedList"/>
    <dgm:cxn modelId="{F53EB279-B030-44D2-BD48-65C9A6F69CA9}" type="presParOf" srcId="{92452D96-518A-4CE5-98DC-EABBAE4AF850}" destId="{399AE922-85D0-485A-BD32-2B1972C6C3FF}" srcOrd="2" destOrd="0" presId="urn:microsoft.com/office/officeart/2008/layout/LinedList"/>
    <dgm:cxn modelId="{67A917A2-F3E4-4A3E-ACE7-35215B0E9882}" type="presParOf" srcId="{413B9228-56D3-4DDC-8247-6962252E2002}" destId="{A949B0C2-87FC-4F94-B4AD-5473FC165CCC}" srcOrd="2" destOrd="0" presId="urn:microsoft.com/office/officeart/2008/layout/LinedList"/>
    <dgm:cxn modelId="{4FE2FCF2-8DBE-4CBD-8E68-190533E6309E}" type="presParOf" srcId="{413B9228-56D3-4DDC-8247-6962252E2002}" destId="{6668E72C-4577-4234-9311-94212DED25B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6AC973-EE38-4050-9615-A7E9F644541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9961A5-F355-412D-8F2D-04EACFCB61A8}">
      <dgm:prSet/>
      <dgm:spPr/>
      <dgm:t>
        <a:bodyPr/>
        <a:lstStyle/>
        <a:p>
          <a:pPr>
            <a:lnSpc>
              <a:spcPct val="100000"/>
            </a:lnSpc>
          </a:pPr>
          <a:r>
            <a:rPr lang="en-US">
              <a:solidFill>
                <a:srgbClr val="000000"/>
              </a:solidFill>
              <a:latin typeface="Calibri"/>
              <a:cs typeface="Calibri"/>
            </a:rPr>
            <a:t>Memory : Minimum 1 GB, Recommended 4 GB or above</a:t>
          </a:r>
          <a:endParaRPr lang="en-US" dirty="0"/>
        </a:p>
      </dgm:t>
    </dgm:pt>
    <dgm:pt modelId="{703E4BDD-1B7B-4B9C-9086-8834F07B7AE6}" type="parTrans" cxnId="{9FC9CE51-481F-43C7-8208-FEAC4A3CD972}">
      <dgm:prSet/>
      <dgm:spPr/>
      <dgm:t>
        <a:bodyPr/>
        <a:lstStyle/>
        <a:p>
          <a:endParaRPr lang="en-US"/>
        </a:p>
      </dgm:t>
    </dgm:pt>
    <dgm:pt modelId="{40DD1582-A51F-4950-AEA2-707D65978FFC}" type="sibTrans" cxnId="{9FC9CE51-481F-43C7-8208-FEAC4A3CD972}">
      <dgm:prSet/>
      <dgm:spPr/>
      <dgm:t>
        <a:bodyPr/>
        <a:lstStyle/>
        <a:p>
          <a:endParaRPr lang="en-US"/>
        </a:p>
      </dgm:t>
    </dgm:pt>
    <dgm:pt modelId="{5C42454E-373D-4B3D-8C07-F42419356731}">
      <dgm:prSet/>
      <dgm:spPr/>
      <dgm:t>
        <a:bodyPr/>
        <a:lstStyle/>
        <a:p>
          <a:pPr>
            <a:lnSpc>
              <a:spcPct val="100000"/>
            </a:lnSpc>
          </a:pPr>
          <a:r>
            <a:rPr lang="en-US"/>
            <a:t>Ethernet connection OR a wireless adapter</a:t>
          </a:r>
          <a:endParaRPr lang="en-US" dirty="0"/>
        </a:p>
      </dgm:t>
    </dgm:pt>
    <dgm:pt modelId="{768EB42A-46E0-4F0C-AF10-E89D5373D9EE}" type="parTrans" cxnId="{3894FCE5-6F5B-4D2B-A294-9A6874FF0E5C}">
      <dgm:prSet/>
      <dgm:spPr/>
      <dgm:t>
        <a:bodyPr/>
        <a:lstStyle/>
        <a:p>
          <a:endParaRPr lang="en-US"/>
        </a:p>
      </dgm:t>
    </dgm:pt>
    <dgm:pt modelId="{A449349F-AD40-47B6-A2B1-509CD8160667}" type="sibTrans" cxnId="{3894FCE5-6F5B-4D2B-A294-9A6874FF0E5C}">
      <dgm:prSet/>
      <dgm:spPr/>
      <dgm:t>
        <a:bodyPr/>
        <a:lstStyle/>
        <a:p>
          <a:endParaRPr lang="en-US"/>
        </a:p>
      </dgm:t>
    </dgm:pt>
    <dgm:pt modelId="{E760775E-A5FF-41A3-9829-74EB32082138}">
      <dgm:prSet/>
      <dgm:spPr/>
      <dgm:t>
        <a:bodyPr/>
        <a:lstStyle/>
        <a:p>
          <a:pPr>
            <a:lnSpc>
              <a:spcPct val="100000"/>
            </a:lnSpc>
          </a:pPr>
          <a:r>
            <a:rPr lang="en-US"/>
            <a:t>Hard Drive: Minimum 32 GB, Recommended 64 GB or more</a:t>
          </a:r>
          <a:endParaRPr lang="en-US" dirty="0"/>
        </a:p>
      </dgm:t>
    </dgm:pt>
    <dgm:pt modelId="{B8CAEFA8-A570-4142-8984-F97EC4129A46}" type="parTrans" cxnId="{02E961DD-DD45-4AD6-8AE7-11502D49C92A}">
      <dgm:prSet/>
      <dgm:spPr/>
      <dgm:t>
        <a:bodyPr/>
        <a:lstStyle/>
        <a:p>
          <a:endParaRPr lang="en-US"/>
        </a:p>
      </dgm:t>
    </dgm:pt>
    <dgm:pt modelId="{8C194BF3-B2AC-47FC-A9AF-C4D94C72AC67}" type="sibTrans" cxnId="{02E961DD-DD45-4AD6-8AE7-11502D49C92A}">
      <dgm:prSet/>
      <dgm:spPr/>
      <dgm:t>
        <a:bodyPr/>
        <a:lstStyle/>
        <a:p>
          <a:endParaRPr lang="en-US"/>
        </a:p>
      </dgm:t>
    </dgm:pt>
    <dgm:pt modelId="{B0490BA9-BF33-4EB3-9255-264CF8A6EEEF}">
      <dgm:prSet/>
      <dgm:spPr/>
      <dgm:t>
        <a:bodyPr/>
        <a:lstStyle/>
        <a:p>
          <a:pPr>
            <a:lnSpc>
              <a:spcPct val="100000"/>
            </a:lnSpc>
          </a:pPr>
          <a:r>
            <a:rPr lang="en-US">
              <a:solidFill>
                <a:srgbClr val="444444"/>
              </a:solidFill>
              <a:latin typeface="Calibri"/>
              <a:cs typeface="Calibri"/>
            </a:rPr>
            <a:t>Processor: Minimum 1 GHz, Recommended 2GHz or more</a:t>
          </a:r>
          <a:endParaRPr lang="en-US" dirty="0">
            <a:solidFill>
              <a:srgbClr val="444444"/>
            </a:solidFill>
            <a:latin typeface="Calibri"/>
            <a:cs typeface="Calibri"/>
          </a:endParaRPr>
        </a:p>
      </dgm:t>
    </dgm:pt>
    <dgm:pt modelId="{85B9B18F-25A5-4A9E-9CB4-1632F971D793}" type="parTrans" cxnId="{434CD036-2CAA-41CB-AE67-5056FD1F749D}">
      <dgm:prSet/>
      <dgm:spPr/>
      <dgm:t>
        <a:bodyPr/>
        <a:lstStyle/>
        <a:p>
          <a:endParaRPr lang="en-US"/>
        </a:p>
      </dgm:t>
    </dgm:pt>
    <dgm:pt modelId="{DCC71BF0-D2A6-4C96-AC50-68A415041FD2}" type="sibTrans" cxnId="{434CD036-2CAA-41CB-AE67-5056FD1F749D}">
      <dgm:prSet/>
      <dgm:spPr/>
      <dgm:t>
        <a:bodyPr/>
        <a:lstStyle/>
        <a:p>
          <a:endParaRPr lang="en-US"/>
        </a:p>
      </dgm:t>
    </dgm:pt>
    <dgm:pt modelId="{BB695D42-AD18-475E-BA61-C4823FE2C204}" type="pres">
      <dgm:prSet presAssocID="{836AC973-EE38-4050-9615-A7E9F6445412}" presName="root" presStyleCnt="0">
        <dgm:presLayoutVars>
          <dgm:dir/>
          <dgm:resizeHandles val="exact"/>
        </dgm:presLayoutVars>
      </dgm:prSet>
      <dgm:spPr/>
    </dgm:pt>
    <dgm:pt modelId="{88CAFFA0-B7EA-41F2-9A0F-9063EDCF706F}" type="pres">
      <dgm:prSet presAssocID="{F19961A5-F355-412D-8F2D-04EACFCB61A8}" presName="compNode" presStyleCnt="0"/>
      <dgm:spPr/>
    </dgm:pt>
    <dgm:pt modelId="{1A81785E-1E09-4950-8122-D351400E4469}" type="pres">
      <dgm:prSet presAssocID="{F19961A5-F355-412D-8F2D-04EACFCB61A8}" presName="bgRect" presStyleLbl="bgShp" presStyleIdx="0" presStyleCnt="4"/>
      <dgm:spPr/>
    </dgm:pt>
    <dgm:pt modelId="{5179F6FC-AD57-4643-897A-8486E456D517}" type="pres">
      <dgm:prSet presAssocID="{F19961A5-F355-412D-8F2D-04EACFCB61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3A353230-1C37-483A-9450-2F94741BEAEE}" type="pres">
      <dgm:prSet presAssocID="{F19961A5-F355-412D-8F2D-04EACFCB61A8}" presName="spaceRect" presStyleCnt="0"/>
      <dgm:spPr/>
    </dgm:pt>
    <dgm:pt modelId="{25367610-D6C3-40C7-A1D7-F05EA779107E}" type="pres">
      <dgm:prSet presAssocID="{F19961A5-F355-412D-8F2D-04EACFCB61A8}" presName="parTx" presStyleLbl="revTx" presStyleIdx="0" presStyleCnt="4">
        <dgm:presLayoutVars>
          <dgm:chMax val="0"/>
          <dgm:chPref val="0"/>
        </dgm:presLayoutVars>
      </dgm:prSet>
      <dgm:spPr/>
    </dgm:pt>
    <dgm:pt modelId="{0EBFB266-4D5A-4DE5-873F-5C3836B4FB40}" type="pres">
      <dgm:prSet presAssocID="{40DD1582-A51F-4950-AEA2-707D65978FFC}" presName="sibTrans" presStyleCnt="0"/>
      <dgm:spPr/>
    </dgm:pt>
    <dgm:pt modelId="{A5D52A56-59A1-4CF2-B642-55374B0CB6A6}" type="pres">
      <dgm:prSet presAssocID="{5C42454E-373D-4B3D-8C07-F42419356731}" presName="compNode" presStyleCnt="0"/>
      <dgm:spPr/>
    </dgm:pt>
    <dgm:pt modelId="{B55F77A1-17C8-4C4D-80C7-5199B2A98B5D}" type="pres">
      <dgm:prSet presAssocID="{5C42454E-373D-4B3D-8C07-F42419356731}" presName="bgRect" presStyleLbl="bgShp" presStyleIdx="1" presStyleCnt="4"/>
      <dgm:spPr/>
    </dgm:pt>
    <dgm:pt modelId="{6799A4EF-B0A8-413E-AB09-4042506099B3}" type="pres">
      <dgm:prSet presAssocID="{5C42454E-373D-4B3D-8C07-F424193567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A041F883-0EAB-458B-924E-79FDF1F2B501}" type="pres">
      <dgm:prSet presAssocID="{5C42454E-373D-4B3D-8C07-F42419356731}" presName="spaceRect" presStyleCnt="0"/>
      <dgm:spPr/>
    </dgm:pt>
    <dgm:pt modelId="{C9641490-6B64-40DE-BC0B-15339B439A81}" type="pres">
      <dgm:prSet presAssocID="{5C42454E-373D-4B3D-8C07-F42419356731}" presName="parTx" presStyleLbl="revTx" presStyleIdx="1" presStyleCnt="4">
        <dgm:presLayoutVars>
          <dgm:chMax val="0"/>
          <dgm:chPref val="0"/>
        </dgm:presLayoutVars>
      </dgm:prSet>
      <dgm:spPr/>
    </dgm:pt>
    <dgm:pt modelId="{CE6C6A57-BB00-4066-B79F-02E9ED5F454D}" type="pres">
      <dgm:prSet presAssocID="{A449349F-AD40-47B6-A2B1-509CD8160667}" presName="sibTrans" presStyleCnt="0"/>
      <dgm:spPr/>
    </dgm:pt>
    <dgm:pt modelId="{B5501563-B75E-4E91-9008-522CF4AF07DB}" type="pres">
      <dgm:prSet presAssocID="{E760775E-A5FF-41A3-9829-74EB32082138}" presName="compNode" presStyleCnt="0"/>
      <dgm:spPr/>
    </dgm:pt>
    <dgm:pt modelId="{E45D87AF-A520-4654-97A6-7A11B7433EF9}" type="pres">
      <dgm:prSet presAssocID="{E760775E-A5FF-41A3-9829-74EB32082138}" presName="bgRect" presStyleLbl="bgShp" presStyleIdx="2" presStyleCnt="4"/>
      <dgm:spPr/>
    </dgm:pt>
    <dgm:pt modelId="{FE6FA4EA-CD24-4DF2-9B8D-2E7913DB9045}" type="pres">
      <dgm:prSet presAssocID="{E760775E-A5FF-41A3-9829-74EB3208213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9D2805CD-AF92-43C6-B7A2-7662370F0C34}" type="pres">
      <dgm:prSet presAssocID="{E760775E-A5FF-41A3-9829-74EB32082138}" presName="spaceRect" presStyleCnt="0"/>
      <dgm:spPr/>
    </dgm:pt>
    <dgm:pt modelId="{5225F5C5-49F5-4CDC-A733-4172C1CAC9DF}" type="pres">
      <dgm:prSet presAssocID="{E760775E-A5FF-41A3-9829-74EB32082138}" presName="parTx" presStyleLbl="revTx" presStyleIdx="2" presStyleCnt="4">
        <dgm:presLayoutVars>
          <dgm:chMax val="0"/>
          <dgm:chPref val="0"/>
        </dgm:presLayoutVars>
      </dgm:prSet>
      <dgm:spPr/>
    </dgm:pt>
    <dgm:pt modelId="{74A414BF-6903-4EA8-B13A-3813CF4C80AC}" type="pres">
      <dgm:prSet presAssocID="{8C194BF3-B2AC-47FC-A9AF-C4D94C72AC67}" presName="sibTrans" presStyleCnt="0"/>
      <dgm:spPr/>
    </dgm:pt>
    <dgm:pt modelId="{ADCCF46E-BAF8-4ED2-84C4-06413F9FE775}" type="pres">
      <dgm:prSet presAssocID="{B0490BA9-BF33-4EB3-9255-264CF8A6EEEF}" presName="compNode" presStyleCnt="0"/>
      <dgm:spPr/>
    </dgm:pt>
    <dgm:pt modelId="{69A4DDB9-003A-4131-BA27-6A9BBAFC0B58}" type="pres">
      <dgm:prSet presAssocID="{B0490BA9-BF33-4EB3-9255-264CF8A6EEEF}" presName="bgRect" presStyleLbl="bgShp" presStyleIdx="3" presStyleCnt="4"/>
      <dgm:spPr/>
    </dgm:pt>
    <dgm:pt modelId="{77B8644D-59BF-44D3-987D-18E6ED2B713D}" type="pres">
      <dgm:prSet presAssocID="{B0490BA9-BF33-4EB3-9255-264CF8A6EE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083ED3B6-4EFF-4652-9E15-FBE2C4E8440E}" type="pres">
      <dgm:prSet presAssocID="{B0490BA9-BF33-4EB3-9255-264CF8A6EEEF}" presName="spaceRect" presStyleCnt="0"/>
      <dgm:spPr/>
    </dgm:pt>
    <dgm:pt modelId="{584D00A4-C276-47C4-9D03-E563F101E804}" type="pres">
      <dgm:prSet presAssocID="{B0490BA9-BF33-4EB3-9255-264CF8A6EEEF}" presName="parTx" presStyleLbl="revTx" presStyleIdx="3" presStyleCnt="4">
        <dgm:presLayoutVars>
          <dgm:chMax val="0"/>
          <dgm:chPref val="0"/>
        </dgm:presLayoutVars>
      </dgm:prSet>
      <dgm:spPr/>
    </dgm:pt>
  </dgm:ptLst>
  <dgm:cxnLst>
    <dgm:cxn modelId="{D2E65412-4F55-4EFF-8B12-334004337977}" type="presOf" srcId="{5C42454E-373D-4B3D-8C07-F42419356731}" destId="{C9641490-6B64-40DE-BC0B-15339B439A81}" srcOrd="0" destOrd="0" presId="urn:microsoft.com/office/officeart/2018/2/layout/IconVerticalSolidList"/>
    <dgm:cxn modelId="{434CD036-2CAA-41CB-AE67-5056FD1F749D}" srcId="{836AC973-EE38-4050-9615-A7E9F6445412}" destId="{B0490BA9-BF33-4EB3-9255-264CF8A6EEEF}" srcOrd="3" destOrd="0" parTransId="{85B9B18F-25A5-4A9E-9CB4-1632F971D793}" sibTransId="{DCC71BF0-D2A6-4C96-AC50-68A415041FD2}"/>
    <dgm:cxn modelId="{9FC9CE51-481F-43C7-8208-FEAC4A3CD972}" srcId="{836AC973-EE38-4050-9615-A7E9F6445412}" destId="{F19961A5-F355-412D-8F2D-04EACFCB61A8}" srcOrd="0" destOrd="0" parTransId="{703E4BDD-1B7B-4B9C-9086-8834F07B7AE6}" sibTransId="{40DD1582-A51F-4950-AEA2-707D65978FFC}"/>
    <dgm:cxn modelId="{FAA99175-83FD-4ED9-AB2F-10ABF83B9B03}" type="presOf" srcId="{836AC973-EE38-4050-9615-A7E9F6445412}" destId="{BB695D42-AD18-475E-BA61-C4823FE2C204}" srcOrd="0" destOrd="0" presId="urn:microsoft.com/office/officeart/2018/2/layout/IconVerticalSolidList"/>
    <dgm:cxn modelId="{67DB0687-0944-4B26-BBDA-74CF3B02C0BA}" type="presOf" srcId="{F19961A5-F355-412D-8F2D-04EACFCB61A8}" destId="{25367610-D6C3-40C7-A1D7-F05EA779107E}" srcOrd="0" destOrd="0" presId="urn:microsoft.com/office/officeart/2018/2/layout/IconVerticalSolidList"/>
    <dgm:cxn modelId="{02E961DD-DD45-4AD6-8AE7-11502D49C92A}" srcId="{836AC973-EE38-4050-9615-A7E9F6445412}" destId="{E760775E-A5FF-41A3-9829-74EB32082138}" srcOrd="2" destOrd="0" parTransId="{B8CAEFA8-A570-4142-8984-F97EC4129A46}" sibTransId="{8C194BF3-B2AC-47FC-A9AF-C4D94C72AC67}"/>
    <dgm:cxn modelId="{2F995BE4-4BD2-4140-A0A8-8B2A238DD8F4}" type="presOf" srcId="{B0490BA9-BF33-4EB3-9255-264CF8A6EEEF}" destId="{584D00A4-C276-47C4-9D03-E563F101E804}" srcOrd="0" destOrd="0" presId="urn:microsoft.com/office/officeart/2018/2/layout/IconVerticalSolidList"/>
    <dgm:cxn modelId="{3894FCE5-6F5B-4D2B-A294-9A6874FF0E5C}" srcId="{836AC973-EE38-4050-9615-A7E9F6445412}" destId="{5C42454E-373D-4B3D-8C07-F42419356731}" srcOrd="1" destOrd="0" parTransId="{768EB42A-46E0-4F0C-AF10-E89D5373D9EE}" sibTransId="{A449349F-AD40-47B6-A2B1-509CD8160667}"/>
    <dgm:cxn modelId="{374A82F0-29C2-453D-AB4D-43C7A15F67DB}" type="presOf" srcId="{E760775E-A5FF-41A3-9829-74EB32082138}" destId="{5225F5C5-49F5-4CDC-A733-4172C1CAC9DF}" srcOrd="0" destOrd="0" presId="urn:microsoft.com/office/officeart/2018/2/layout/IconVerticalSolidList"/>
    <dgm:cxn modelId="{024C2A9D-DF56-4432-A77E-42E9DE4AAFAC}" type="presParOf" srcId="{BB695D42-AD18-475E-BA61-C4823FE2C204}" destId="{88CAFFA0-B7EA-41F2-9A0F-9063EDCF706F}" srcOrd="0" destOrd="0" presId="urn:microsoft.com/office/officeart/2018/2/layout/IconVerticalSolidList"/>
    <dgm:cxn modelId="{8A8562A3-B4E7-40AA-A6A7-74F3BC585CC5}" type="presParOf" srcId="{88CAFFA0-B7EA-41F2-9A0F-9063EDCF706F}" destId="{1A81785E-1E09-4950-8122-D351400E4469}" srcOrd="0" destOrd="0" presId="urn:microsoft.com/office/officeart/2018/2/layout/IconVerticalSolidList"/>
    <dgm:cxn modelId="{F1EF4CBF-283E-4C6D-97FB-9216C844A745}" type="presParOf" srcId="{88CAFFA0-B7EA-41F2-9A0F-9063EDCF706F}" destId="{5179F6FC-AD57-4643-897A-8486E456D517}" srcOrd="1" destOrd="0" presId="urn:microsoft.com/office/officeart/2018/2/layout/IconVerticalSolidList"/>
    <dgm:cxn modelId="{12DEF6D5-AFE9-4B31-B221-952CD5A2669D}" type="presParOf" srcId="{88CAFFA0-B7EA-41F2-9A0F-9063EDCF706F}" destId="{3A353230-1C37-483A-9450-2F94741BEAEE}" srcOrd="2" destOrd="0" presId="urn:microsoft.com/office/officeart/2018/2/layout/IconVerticalSolidList"/>
    <dgm:cxn modelId="{55F28C57-FB96-4EFD-9EAC-4B7C78EE41E5}" type="presParOf" srcId="{88CAFFA0-B7EA-41F2-9A0F-9063EDCF706F}" destId="{25367610-D6C3-40C7-A1D7-F05EA779107E}" srcOrd="3" destOrd="0" presId="urn:microsoft.com/office/officeart/2018/2/layout/IconVerticalSolidList"/>
    <dgm:cxn modelId="{0BA967F6-9D5C-494B-822E-0D6B90644D50}" type="presParOf" srcId="{BB695D42-AD18-475E-BA61-C4823FE2C204}" destId="{0EBFB266-4D5A-4DE5-873F-5C3836B4FB40}" srcOrd="1" destOrd="0" presId="urn:microsoft.com/office/officeart/2018/2/layout/IconVerticalSolidList"/>
    <dgm:cxn modelId="{44C0EF9F-EFC5-4CAB-945D-FA5DDC46402B}" type="presParOf" srcId="{BB695D42-AD18-475E-BA61-C4823FE2C204}" destId="{A5D52A56-59A1-4CF2-B642-55374B0CB6A6}" srcOrd="2" destOrd="0" presId="urn:microsoft.com/office/officeart/2018/2/layout/IconVerticalSolidList"/>
    <dgm:cxn modelId="{04B0CAB1-A621-41D2-9789-12CBA7D0DFEF}" type="presParOf" srcId="{A5D52A56-59A1-4CF2-B642-55374B0CB6A6}" destId="{B55F77A1-17C8-4C4D-80C7-5199B2A98B5D}" srcOrd="0" destOrd="0" presId="urn:microsoft.com/office/officeart/2018/2/layout/IconVerticalSolidList"/>
    <dgm:cxn modelId="{2DD0979F-F1B9-4C9E-99B4-77C3E81BA6A5}" type="presParOf" srcId="{A5D52A56-59A1-4CF2-B642-55374B0CB6A6}" destId="{6799A4EF-B0A8-413E-AB09-4042506099B3}" srcOrd="1" destOrd="0" presId="urn:microsoft.com/office/officeart/2018/2/layout/IconVerticalSolidList"/>
    <dgm:cxn modelId="{DD29C1DE-F8CC-40BC-B971-432C32AE25AE}" type="presParOf" srcId="{A5D52A56-59A1-4CF2-B642-55374B0CB6A6}" destId="{A041F883-0EAB-458B-924E-79FDF1F2B501}" srcOrd="2" destOrd="0" presId="urn:microsoft.com/office/officeart/2018/2/layout/IconVerticalSolidList"/>
    <dgm:cxn modelId="{DDDF7335-934A-447C-99B8-B2FB57F3326A}" type="presParOf" srcId="{A5D52A56-59A1-4CF2-B642-55374B0CB6A6}" destId="{C9641490-6B64-40DE-BC0B-15339B439A81}" srcOrd="3" destOrd="0" presId="urn:microsoft.com/office/officeart/2018/2/layout/IconVerticalSolidList"/>
    <dgm:cxn modelId="{8EEBC955-86A0-42E9-B031-B8D8136EF4BA}" type="presParOf" srcId="{BB695D42-AD18-475E-BA61-C4823FE2C204}" destId="{CE6C6A57-BB00-4066-B79F-02E9ED5F454D}" srcOrd="3" destOrd="0" presId="urn:microsoft.com/office/officeart/2018/2/layout/IconVerticalSolidList"/>
    <dgm:cxn modelId="{A574FC7E-1BB7-4C07-98F5-A3456733D688}" type="presParOf" srcId="{BB695D42-AD18-475E-BA61-C4823FE2C204}" destId="{B5501563-B75E-4E91-9008-522CF4AF07DB}" srcOrd="4" destOrd="0" presId="urn:microsoft.com/office/officeart/2018/2/layout/IconVerticalSolidList"/>
    <dgm:cxn modelId="{2FFFD151-1A90-4585-B669-8BA210437B2D}" type="presParOf" srcId="{B5501563-B75E-4E91-9008-522CF4AF07DB}" destId="{E45D87AF-A520-4654-97A6-7A11B7433EF9}" srcOrd="0" destOrd="0" presId="urn:microsoft.com/office/officeart/2018/2/layout/IconVerticalSolidList"/>
    <dgm:cxn modelId="{6EEDB3DF-97F5-4F10-A73E-7E4C36369A6C}" type="presParOf" srcId="{B5501563-B75E-4E91-9008-522CF4AF07DB}" destId="{FE6FA4EA-CD24-4DF2-9B8D-2E7913DB9045}" srcOrd="1" destOrd="0" presId="urn:microsoft.com/office/officeart/2018/2/layout/IconVerticalSolidList"/>
    <dgm:cxn modelId="{D0A54611-CD71-4F4E-9F83-0CA438A0A87B}" type="presParOf" srcId="{B5501563-B75E-4E91-9008-522CF4AF07DB}" destId="{9D2805CD-AF92-43C6-B7A2-7662370F0C34}" srcOrd="2" destOrd="0" presId="urn:microsoft.com/office/officeart/2018/2/layout/IconVerticalSolidList"/>
    <dgm:cxn modelId="{C479C7EE-3040-4A39-A915-92D17AC7192D}" type="presParOf" srcId="{B5501563-B75E-4E91-9008-522CF4AF07DB}" destId="{5225F5C5-49F5-4CDC-A733-4172C1CAC9DF}" srcOrd="3" destOrd="0" presId="urn:microsoft.com/office/officeart/2018/2/layout/IconVerticalSolidList"/>
    <dgm:cxn modelId="{ABB9F9BE-50FC-4865-BDEC-07CBCF1ACBCC}" type="presParOf" srcId="{BB695D42-AD18-475E-BA61-C4823FE2C204}" destId="{74A414BF-6903-4EA8-B13A-3813CF4C80AC}" srcOrd="5" destOrd="0" presId="urn:microsoft.com/office/officeart/2018/2/layout/IconVerticalSolidList"/>
    <dgm:cxn modelId="{BFE4BA91-82D2-4BCA-8FAA-3F35DC5FF6DF}" type="presParOf" srcId="{BB695D42-AD18-475E-BA61-C4823FE2C204}" destId="{ADCCF46E-BAF8-4ED2-84C4-06413F9FE775}" srcOrd="6" destOrd="0" presId="urn:microsoft.com/office/officeart/2018/2/layout/IconVerticalSolidList"/>
    <dgm:cxn modelId="{C739CA94-1CDD-47F9-9BB6-29141E843EF0}" type="presParOf" srcId="{ADCCF46E-BAF8-4ED2-84C4-06413F9FE775}" destId="{69A4DDB9-003A-4131-BA27-6A9BBAFC0B58}" srcOrd="0" destOrd="0" presId="urn:microsoft.com/office/officeart/2018/2/layout/IconVerticalSolidList"/>
    <dgm:cxn modelId="{0C40CD77-7B4B-40AE-9824-8AA3F649096F}" type="presParOf" srcId="{ADCCF46E-BAF8-4ED2-84C4-06413F9FE775}" destId="{77B8644D-59BF-44D3-987D-18E6ED2B713D}" srcOrd="1" destOrd="0" presId="urn:microsoft.com/office/officeart/2018/2/layout/IconVerticalSolidList"/>
    <dgm:cxn modelId="{40B0FDF6-AEF2-44FC-978D-45A13AAF99E2}" type="presParOf" srcId="{ADCCF46E-BAF8-4ED2-84C4-06413F9FE775}" destId="{083ED3B6-4EFF-4652-9E15-FBE2C4E8440E}" srcOrd="2" destOrd="0" presId="urn:microsoft.com/office/officeart/2018/2/layout/IconVerticalSolidList"/>
    <dgm:cxn modelId="{36DBA1B4-D49C-43F2-A03F-AA4AF32206E4}" type="presParOf" srcId="{ADCCF46E-BAF8-4ED2-84C4-06413F9FE775}" destId="{584D00A4-C276-47C4-9D03-E563F101E80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E99080-2177-475D-A427-CE0A7179D0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C35356-4497-44F9-9B2F-04C00781B758}">
      <dgm:prSet/>
      <dgm:spPr/>
      <dgm:t>
        <a:bodyPr/>
        <a:lstStyle/>
        <a:p>
          <a:pPr>
            <a:lnSpc>
              <a:spcPct val="100000"/>
            </a:lnSpc>
          </a:pPr>
          <a:r>
            <a:rPr lang="en-US" dirty="0"/>
            <a:t>About 2000 Kannada phrases were collected from the internet for training the sentiment analysis model</a:t>
          </a:r>
        </a:p>
      </dgm:t>
    </dgm:pt>
    <dgm:pt modelId="{20F695D7-7708-43A6-B044-11EACE8D96C7}" type="parTrans" cxnId="{2F8F56C4-B7A1-4DC4-8756-DF2F7C40FE2B}">
      <dgm:prSet/>
      <dgm:spPr/>
      <dgm:t>
        <a:bodyPr/>
        <a:lstStyle/>
        <a:p>
          <a:endParaRPr lang="en-US"/>
        </a:p>
      </dgm:t>
    </dgm:pt>
    <dgm:pt modelId="{3ACF5BD8-7ECF-455D-99FE-40397D85B6B4}" type="sibTrans" cxnId="{2F8F56C4-B7A1-4DC4-8756-DF2F7C40FE2B}">
      <dgm:prSet/>
      <dgm:spPr/>
      <dgm:t>
        <a:bodyPr/>
        <a:lstStyle/>
        <a:p>
          <a:endParaRPr lang="en-US"/>
        </a:p>
      </dgm:t>
    </dgm:pt>
    <dgm:pt modelId="{2C94DDF2-6227-4BE9-B70C-AA30A7D0F24B}">
      <dgm:prSet/>
      <dgm:spPr/>
      <dgm:t>
        <a:bodyPr/>
        <a:lstStyle/>
        <a:p>
          <a:pPr>
            <a:lnSpc>
              <a:spcPct val="100000"/>
            </a:lnSpc>
          </a:pPr>
          <a:r>
            <a:rPr lang="en-US"/>
            <a:t>The collected phrases were categorized into four emotions: </a:t>
          </a:r>
          <a:r>
            <a:rPr lang="en-US">
              <a:latin typeface="Georgia Pro Semibold"/>
            </a:rPr>
            <a:t>Joy</a:t>
          </a:r>
          <a:r>
            <a:rPr lang="en-US"/>
            <a:t>, </a:t>
          </a:r>
          <a:r>
            <a:rPr lang="en-US">
              <a:latin typeface="Georgia Pro Semibold"/>
            </a:rPr>
            <a:t>Fear</a:t>
          </a:r>
          <a:r>
            <a:rPr lang="en-US"/>
            <a:t>, </a:t>
          </a:r>
          <a:r>
            <a:rPr lang="en-US">
              <a:latin typeface="Georgia Pro Semibold"/>
            </a:rPr>
            <a:t>Sadness</a:t>
          </a:r>
          <a:r>
            <a:rPr lang="en-US"/>
            <a:t>, and </a:t>
          </a:r>
          <a:r>
            <a:rPr lang="en-US">
              <a:latin typeface="Georgia Pro Semibold"/>
            </a:rPr>
            <a:t>Anger</a:t>
          </a:r>
          <a:endParaRPr lang="en-US" dirty="0"/>
        </a:p>
      </dgm:t>
    </dgm:pt>
    <dgm:pt modelId="{3B7E8A9E-367C-42C3-9A46-9C6B0681F67E}" type="parTrans" cxnId="{B7C40BEA-C468-48F2-B991-63F5DFE5E1ED}">
      <dgm:prSet/>
      <dgm:spPr/>
      <dgm:t>
        <a:bodyPr/>
        <a:lstStyle/>
        <a:p>
          <a:endParaRPr lang="en-US"/>
        </a:p>
      </dgm:t>
    </dgm:pt>
    <dgm:pt modelId="{0708AFC8-53E5-4931-BA84-B337101EA6CB}" type="sibTrans" cxnId="{B7C40BEA-C468-48F2-B991-63F5DFE5E1ED}">
      <dgm:prSet/>
      <dgm:spPr/>
      <dgm:t>
        <a:bodyPr/>
        <a:lstStyle/>
        <a:p>
          <a:endParaRPr lang="en-US"/>
        </a:p>
      </dgm:t>
    </dgm:pt>
    <dgm:pt modelId="{164063B0-599E-4763-9D54-EE31A8044DE4}">
      <dgm:prSet/>
      <dgm:spPr/>
      <dgm:t>
        <a:bodyPr/>
        <a:lstStyle/>
        <a:p>
          <a:pPr>
            <a:lnSpc>
              <a:spcPct val="100000"/>
            </a:lnSpc>
          </a:pPr>
          <a:r>
            <a:rPr lang="en-US"/>
            <a:t>The data was stored in the</a:t>
          </a:r>
          <a:r>
            <a:rPr lang="en-US">
              <a:latin typeface="Georgia Pro Semibold"/>
            </a:rPr>
            <a:t> XLSX</a:t>
          </a:r>
          <a:r>
            <a:rPr lang="en-US"/>
            <a:t> format for convenient handling and organization</a:t>
          </a:r>
          <a:endParaRPr lang="en-US" dirty="0"/>
        </a:p>
      </dgm:t>
    </dgm:pt>
    <dgm:pt modelId="{1504371F-077F-4E8D-B0DF-6EF0A3DCF4BF}" type="parTrans" cxnId="{8DDF5EC4-7FEA-4832-8E3B-8B2B4C241A2E}">
      <dgm:prSet/>
      <dgm:spPr/>
      <dgm:t>
        <a:bodyPr/>
        <a:lstStyle/>
        <a:p>
          <a:endParaRPr lang="en-US"/>
        </a:p>
      </dgm:t>
    </dgm:pt>
    <dgm:pt modelId="{156A06FA-C91E-4CC3-B9E8-DB1D9E3F357B}" type="sibTrans" cxnId="{8DDF5EC4-7FEA-4832-8E3B-8B2B4C241A2E}">
      <dgm:prSet/>
      <dgm:spPr/>
      <dgm:t>
        <a:bodyPr/>
        <a:lstStyle/>
        <a:p>
          <a:endParaRPr lang="en-US"/>
        </a:p>
      </dgm:t>
    </dgm:pt>
    <dgm:pt modelId="{0A12CA99-ECBF-4085-B3CA-76820ED08A58}" type="pres">
      <dgm:prSet presAssocID="{2BE99080-2177-475D-A427-CE0A7179D070}" presName="root" presStyleCnt="0">
        <dgm:presLayoutVars>
          <dgm:dir/>
          <dgm:resizeHandles val="exact"/>
        </dgm:presLayoutVars>
      </dgm:prSet>
      <dgm:spPr/>
    </dgm:pt>
    <dgm:pt modelId="{B6FD6792-D16F-4321-AF45-6A27FFFBCFD8}" type="pres">
      <dgm:prSet presAssocID="{4DC35356-4497-44F9-9B2F-04C00781B758}" presName="compNode" presStyleCnt="0"/>
      <dgm:spPr/>
    </dgm:pt>
    <dgm:pt modelId="{C27900C3-F7C8-4FD6-A215-93E8BD52CC11}" type="pres">
      <dgm:prSet presAssocID="{4DC35356-4497-44F9-9B2F-04C00781B758}" presName="bgRect" presStyleLbl="bgShp" presStyleIdx="0" presStyleCnt="3"/>
      <dgm:spPr/>
    </dgm:pt>
    <dgm:pt modelId="{3D7E8036-A360-44CF-9222-F0EC19BC2C85}" type="pres">
      <dgm:prSet presAssocID="{4DC35356-4497-44F9-9B2F-04C00781B7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9DF4146-C625-4765-ABEE-21FA1F5744E9}" type="pres">
      <dgm:prSet presAssocID="{4DC35356-4497-44F9-9B2F-04C00781B758}" presName="spaceRect" presStyleCnt="0"/>
      <dgm:spPr/>
    </dgm:pt>
    <dgm:pt modelId="{E74613D0-9DF0-47F7-A793-F8DFD9D4F190}" type="pres">
      <dgm:prSet presAssocID="{4DC35356-4497-44F9-9B2F-04C00781B758}" presName="parTx" presStyleLbl="revTx" presStyleIdx="0" presStyleCnt="3">
        <dgm:presLayoutVars>
          <dgm:chMax val="0"/>
          <dgm:chPref val="0"/>
        </dgm:presLayoutVars>
      </dgm:prSet>
      <dgm:spPr/>
    </dgm:pt>
    <dgm:pt modelId="{68E2612C-1F52-4908-8EF6-B2335F573E86}" type="pres">
      <dgm:prSet presAssocID="{3ACF5BD8-7ECF-455D-99FE-40397D85B6B4}" presName="sibTrans" presStyleCnt="0"/>
      <dgm:spPr/>
    </dgm:pt>
    <dgm:pt modelId="{9227E856-1E88-4FFA-8BBE-E8AE6DCB977B}" type="pres">
      <dgm:prSet presAssocID="{2C94DDF2-6227-4BE9-B70C-AA30A7D0F24B}" presName="compNode" presStyleCnt="0"/>
      <dgm:spPr/>
    </dgm:pt>
    <dgm:pt modelId="{C1DA73AF-DF72-4694-8EDF-1288C63AE1B3}" type="pres">
      <dgm:prSet presAssocID="{2C94DDF2-6227-4BE9-B70C-AA30A7D0F24B}" presName="bgRect" presStyleLbl="bgShp" presStyleIdx="1" presStyleCnt="3"/>
      <dgm:spPr/>
    </dgm:pt>
    <dgm:pt modelId="{3DBDC088-C929-47C6-83DD-32A5B3E9D31E}" type="pres">
      <dgm:prSet presAssocID="{2C94DDF2-6227-4BE9-B70C-AA30A7D0F24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2B39AFD1-F837-42D7-A79C-F152DD2EC92E}" type="pres">
      <dgm:prSet presAssocID="{2C94DDF2-6227-4BE9-B70C-AA30A7D0F24B}" presName="spaceRect" presStyleCnt="0"/>
      <dgm:spPr/>
    </dgm:pt>
    <dgm:pt modelId="{7FB44582-9C96-4435-A7EA-48DFAD5E25D7}" type="pres">
      <dgm:prSet presAssocID="{2C94DDF2-6227-4BE9-B70C-AA30A7D0F24B}" presName="parTx" presStyleLbl="revTx" presStyleIdx="1" presStyleCnt="3">
        <dgm:presLayoutVars>
          <dgm:chMax val="0"/>
          <dgm:chPref val="0"/>
        </dgm:presLayoutVars>
      </dgm:prSet>
      <dgm:spPr/>
    </dgm:pt>
    <dgm:pt modelId="{A66A8D07-D79E-4860-9DB5-D2FDEBBDAE41}" type="pres">
      <dgm:prSet presAssocID="{0708AFC8-53E5-4931-BA84-B337101EA6CB}" presName="sibTrans" presStyleCnt="0"/>
      <dgm:spPr/>
    </dgm:pt>
    <dgm:pt modelId="{7202A89F-47C1-421D-B4D2-49F2B4E7414D}" type="pres">
      <dgm:prSet presAssocID="{164063B0-599E-4763-9D54-EE31A8044DE4}" presName="compNode" presStyleCnt="0"/>
      <dgm:spPr/>
    </dgm:pt>
    <dgm:pt modelId="{EC4AE4E6-7D91-4765-8AE2-0AACD131885A}" type="pres">
      <dgm:prSet presAssocID="{164063B0-599E-4763-9D54-EE31A8044DE4}" presName="bgRect" presStyleLbl="bgShp" presStyleIdx="2" presStyleCnt="3"/>
      <dgm:spPr/>
    </dgm:pt>
    <dgm:pt modelId="{2584CA73-063D-4E6D-93EE-DCC42E8F7495}" type="pres">
      <dgm:prSet presAssocID="{164063B0-599E-4763-9D54-EE31A8044D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4F8E15C-6A59-43E7-A33F-203B18A55C95}" type="pres">
      <dgm:prSet presAssocID="{164063B0-599E-4763-9D54-EE31A8044DE4}" presName="spaceRect" presStyleCnt="0"/>
      <dgm:spPr/>
    </dgm:pt>
    <dgm:pt modelId="{1B25C70A-22A9-474A-AC31-D5DAEA633E42}" type="pres">
      <dgm:prSet presAssocID="{164063B0-599E-4763-9D54-EE31A8044DE4}" presName="parTx" presStyleLbl="revTx" presStyleIdx="2" presStyleCnt="3">
        <dgm:presLayoutVars>
          <dgm:chMax val="0"/>
          <dgm:chPref val="0"/>
        </dgm:presLayoutVars>
      </dgm:prSet>
      <dgm:spPr/>
    </dgm:pt>
  </dgm:ptLst>
  <dgm:cxnLst>
    <dgm:cxn modelId="{A0C79006-9ECD-45F4-B7A7-D116A9EEFF8B}" type="presOf" srcId="{164063B0-599E-4763-9D54-EE31A8044DE4}" destId="{1B25C70A-22A9-474A-AC31-D5DAEA633E42}" srcOrd="0" destOrd="0" presId="urn:microsoft.com/office/officeart/2018/2/layout/IconVerticalSolidList"/>
    <dgm:cxn modelId="{44E5B136-221E-4DA9-B8A3-8FA0E9883B26}" type="presOf" srcId="{4DC35356-4497-44F9-9B2F-04C00781B758}" destId="{E74613D0-9DF0-47F7-A793-F8DFD9D4F190}" srcOrd="0" destOrd="0" presId="urn:microsoft.com/office/officeart/2018/2/layout/IconVerticalSolidList"/>
    <dgm:cxn modelId="{8DDF5EC4-7FEA-4832-8E3B-8B2B4C241A2E}" srcId="{2BE99080-2177-475D-A427-CE0A7179D070}" destId="{164063B0-599E-4763-9D54-EE31A8044DE4}" srcOrd="2" destOrd="0" parTransId="{1504371F-077F-4E8D-B0DF-6EF0A3DCF4BF}" sibTransId="{156A06FA-C91E-4CC3-B9E8-DB1D9E3F357B}"/>
    <dgm:cxn modelId="{2F8F56C4-B7A1-4DC4-8756-DF2F7C40FE2B}" srcId="{2BE99080-2177-475D-A427-CE0A7179D070}" destId="{4DC35356-4497-44F9-9B2F-04C00781B758}" srcOrd="0" destOrd="0" parTransId="{20F695D7-7708-43A6-B044-11EACE8D96C7}" sibTransId="{3ACF5BD8-7ECF-455D-99FE-40397D85B6B4}"/>
    <dgm:cxn modelId="{56955DE6-9E89-466E-9D08-5FEE2DD3B1DF}" type="presOf" srcId="{2C94DDF2-6227-4BE9-B70C-AA30A7D0F24B}" destId="{7FB44582-9C96-4435-A7EA-48DFAD5E25D7}" srcOrd="0" destOrd="0" presId="urn:microsoft.com/office/officeart/2018/2/layout/IconVerticalSolidList"/>
    <dgm:cxn modelId="{B7C40BEA-C468-48F2-B991-63F5DFE5E1ED}" srcId="{2BE99080-2177-475D-A427-CE0A7179D070}" destId="{2C94DDF2-6227-4BE9-B70C-AA30A7D0F24B}" srcOrd="1" destOrd="0" parTransId="{3B7E8A9E-367C-42C3-9A46-9C6B0681F67E}" sibTransId="{0708AFC8-53E5-4931-BA84-B337101EA6CB}"/>
    <dgm:cxn modelId="{E2A9EDFB-5E9B-4C42-BDC7-E3F104CF1120}" type="presOf" srcId="{2BE99080-2177-475D-A427-CE0A7179D070}" destId="{0A12CA99-ECBF-4085-B3CA-76820ED08A58}" srcOrd="0" destOrd="0" presId="urn:microsoft.com/office/officeart/2018/2/layout/IconVerticalSolidList"/>
    <dgm:cxn modelId="{34A05D44-86CC-47B0-BA25-8E05B24A0A4E}" type="presParOf" srcId="{0A12CA99-ECBF-4085-B3CA-76820ED08A58}" destId="{B6FD6792-D16F-4321-AF45-6A27FFFBCFD8}" srcOrd="0" destOrd="0" presId="urn:microsoft.com/office/officeart/2018/2/layout/IconVerticalSolidList"/>
    <dgm:cxn modelId="{CBE385F8-9342-4752-9D9C-D0790B1CBE1C}" type="presParOf" srcId="{B6FD6792-D16F-4321-AF45-6A27FFFBCFD8}" destId="{C27900C3-F7C8-4FD6-A215-93E8BD52CC11}" srcOrd="0" destOrd="0" presId="urn:microsoft.com/office/officeart/2018/2/layout/IconVerticalSolidList"/>
    <dgm:cxn modelId="{83CC75AE-4061-4546-93AF-7EA9FC06F51B}" type="presParOf" srcId="{B6FD6792-D16F-4321-AF45-6A27FFFBCFD8}" destId="{3D7E8036-A360-44CF-9222-F0EC19BC2C85}" srcOrd="1" destOrd="0" presId="urn:microsoft.com/office/officeart/2018/2/layout/IconVerticalSolidList"/>
    <dgm:cxn modelId="{89AB592D-7C0E-4758-88EB-E987C319EA52}" type="presParOf" srcId="{B6FD6792-D16F-4321-AF45-6A27FFFBCFD8}" destId="{69DF4146-C625-4765-ABEE-21FA1F5744E9}" srcOrd="2" destOrd="0" presId="urn:microsoft.com/office/officeart/2018/2/layout/IconVerticalSolidList"/>
    <dgm:cxn modelId="{1D04148C-207B-4374-8A29-DF329EC7C016}" type="presParOf" srcId="{B6FD6792-D16F-4321-AF45-6A27FFFBCFD8}" destId="{E74613D0-9DF0-47F7-A793-F8DFD9D4F190}" srcOrd="3" destOrd="0" presId="urn:microsoft.com/office/officeart/2018/2/layout/IconVerticalSolidList"/>
    <dgm:cxn modelId="{D196420D-CD6A-40D2-9223-3FA4FEDD88D8}" type="presParOf" srcId="{0A12CA99-ECBF-4085-B3CA-76820ED08A58}" destId="{68E2612C-1F52-4908-8EF6-B2335F573E86}" srcOrd="1" destOrd="0" presId="urn:microsoft.com/office/officeart/2018/2/layout/IconVerticalSolidList"/>
    <dgm:cxn modelId="{0605C6C1-8B81-4FB5-A457-918615B59C9E}" type="presParOf" srcId="{0A12CA99-ECBF-4085-B3CA-76820ED08A58}" destId="{9227E856-1E88-4FFA-8BBE-E8AE6DCB977B}" srcOrd="2" destOrd="0" presId="urn:microsoft.com/office/officeart/2018/2/layout/IconVerticalSolidList"/>
    <dgm:cxn modelId="{43D819B8-C006-4963-83FC-86327722609A}" type="presParOf" srcId="{9227E856-1E88-4FFA-8BBE-E8AE6DCB977B}" destId="{C1DA73AF-DF72-4694-8EDF-1288C63AE1B3}" srcOrd="0" destOrd="0" presId="urn:microsoft.com/office/officeart/2018/2/layout/IconVerticalSolidList"/>
    <dgm:cxn modelId="{BF21BFAA-27D2-4CCC-8662-C2A16E9756C3}" type="presParOf" srcId="{9227E856-1E88-4FFA-8BBE-E8AE6DCB977B}" destId="{3DBDC088-C929-47C6-83DD-32A5B3E9D31E}" srcOrd="1" destOrd="0" presId="urn:microsoft.com/office/officeart/2018/2/layout/IconVerticalSolidList"/>
    <dgm:cxn modelId="{B40C3FB3-1181-42F4-BC3A-DBEE88D7627C}" type="presParOf" srcId="{9227E856-1E88-4FFA-8BBE-E8AE6DCB977B}" destId="{2B39AFD1-F837-42D7-A79C-F152DD2EC92E}" srcOrd="2" destOrd="0" presId="urn:microsoft.com/office/officeart/2018/2/layout/IconVerticalSolidList"/>
    <dgm:cxn modelId="{D3715551-006B-48F9-9912-2484E535D0E9}" type="presParOf" srcId="{9227E856-1E88-4FFA-8BBE-E8AE6DCB977B}" destId="{7FB44582-9C96-4435-A7EA-48DFAD5E25D7}" srcOrd="3" destOrd="0" presId="urn:microsoft.com/office/officeart/2018/2/layout/IconVerticalSolidList"/>
    <dgm:cxn modelId="{3B0C6667-3955-4319-BF58-89ECF84525B0}" type="presParOf" srcId="{0A12CA99-ECBF-4085-B3CA-76820ED08A58}" destId="{A66A8D07-D79E-4860-9DB5-D2FDEBBDAE41}" srcOrd="3" destOrd="0" presId="urn:microsoft.com/office/officeart/2018/2/layout/IconVerticalSolidList"/>
    <dgm:cxn modelId="{CC6391B0-AC64-4CF8-8751-15F6263D4250}" type="presParOf" srcId="{0A12CA99-ECBF-4085-B3CA-76820ED08A58}" destId="{7202A89F-47C1-421D-B4D2-49F2B4E7414D}" srcOrd="4" destOrd="0" presId="urn:microsoft.com/office/officeart/2018/2/layout/IconVerticalSolidList"/>
    <dgm:cxn modelId="{2E2B1125-0E95-496B-9B40-8BCAF4E8632D}" type="presParOf" srcId="{7202A89F-47C1-421D-B4D2-49F2B4E7414D}" destId="{EC4AE4E6-7D91-4765-8AE2-0AACD131885A}" srcOrd="0" destOrd="0" presId="urn:microsoft.com/office/officeart/2018/2/layout/IconVerticalSolidList"/>
    <dgm:cxn modelId="{3C11B790-F354-48E2-ACF6-84A6469A529A}" type="presParOf" srcId="{7202A89F-47C1-421D-B4D2-49F2B4E7414D}" destId="{2584CA73-063D-4E6D-93EE-DCC42E8F7495}" srcOrd="1" destOrd="0" presId="urn:microsoft.com/office/officeart/2018/2/layout/IconVerticalSolidList"/>
    <dgm:cxn modelId="{77AF395D-583E-40DB-A9C1-74046337F3C1}" type="presParOf" srcId="{7202A89F-47C1-421D-B4D2-49F2B4E7414D}" destId="{64F8E15C-6A59-43E7-A33F-203B18A55C95}" srcOrd="2" destOrd="0" presId="urn:microsoft.com/office/officeart/2018/2/layout/IconVerticalSolidList"/>
    <dgm:cxn modelId="{FC84C95E-D0C0-42AA-AD78-363ED8B26C76}" type="presParOf" srcId="{7202A89F-47C1-421D-B4D2-49F2B4E7414D}" destId="{1B25C70A-22A9-474A-AC31-D5DAEA633E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C1BD45-D9D2-4FD8-957B-FA63684C063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B42D6FB-5236-42C6-8297-0BBAA62A5C48}">
      <dgm:prSet/>
      <dgm:spPr/>
      <dgm:t>
        <a:bodyPr/>
        <a:lstStyle/>
        <a:p>
          <a:pPr algn="just"/>
          <a:r>
            <a:rPr lang="en-US" dirty="0">
              <a:latin typeface="+mn-lt"/>
              <a:cs typeface="Times New Roman"/>
            </a:rPr>
            <a:t>Increased internet usage and widespread social media usage generate vast amounts of data daily, emphasizing the need for sentiment analysis.</a:t>
          </a:r>
          <a:endParaRPr lang="en-US" dirty="0">
            <a:latin typeface="+mn-lt"/>
          </a:endParaRPr>
        </a:p>
      </dgm:t>
    </dgm:pt>
    <dgm:pt modelId="{D2B5B56D-EC35-48CC-94E7-030F397E67FD}" type="parTrans" cxnId="{4DC4198C-A2CA-4098-A129-BCD586A8C77C}">
      <dgm:prSet/>
      <dgm:spPr/>
      <dgm:t>
        <a:bodyPr/>
        <a:lstStyle/>
        <a:p>
          <a:endParaRPr lang="en-US"/>
        </a:p>
      </dgm:t>
    </dgm:pt>
    <dgm:pt modelId="{0F4E6B97-6FFD-45C9-AD49-4949C4764510}" type="sibTrans" cxnId="{4DC4198C-A2CA-4098-A129-BCD586A8C77C}">
      <dgm:prSet/>
      <dgm:spPr/>
      <dgm:t>
        <a:bodyPr/>
        <a:lstStyle/>
        <a:p>
          <a:endParaRPr lang="en-US"/>
        </a:p>
      </dgm:t>
    </dgm:pt>
    <dgm:pt modelId="{F1744C10-DD83-4A28-8919-57F7946A17AF}">
      <dgm:prSet/>
      <dgm:spPr/>
      <dgm:t>
        <a:bodyPr/>
        <a:lstStyle/>
        <a:p>
          <a:pPr algn="just"/>
          <a:r>
            <a:rPr lang="en-US">
              <a:latin typeface="+mn-lt"/>
              <a:cs typeface="Times New Roman"/>
            </a:rPr>
            <a:t>Over 1500 Kannada sentences were manually classified into happy, angry, fear, or sad categories for training the model.</a:t>
          </a:r>
          <a:endParaRPr lang="en-US" dirty="0">
            <a:latin typeface="+mn-lt"/>
            <a:cs typeface="Times New Roman"/>
          </a:endParaRPr>
        </a:p>
      </dgm:t>
    </dgm:pt>
    <dgm:pt modelId="{1C81A1DF-C03F-4C1D-85E3-BB7C2224A363}" type="parTrans" cxnId="{5910BAFD-B4C4-47E2-88B3-F4F8A873B758}">
      <dgm:prSet/>
      <dgm:spPr/>
      <dgm:t>
        <a:bodyPr/>
        <a:lstStyle/>
        <a:p>
          <a:endParaRPr lang="en-US"/>
        </a:p>
      </dgm:t>
    </dgm:pt>
    <dgm:pt modelId="{56C96556-A367-46F6-A7CC-071059E7DC77}" type="sibTrans" cxnId="{5910BAFD-B4C4-47E2-88B3-F4F8A873B758}">
      <dgm:prSet/>
      <dgm:spPr/>
      <dgm:t>
        <a:bodyPr/>
        <a:lstStyle/>
        <a:p>
          <a:endParaRPr lang="en-US"/>
        </a:p>
      </dgm:t>
    </dgm:pt>
    <dgm:pt modelId="{6AEF4CEF-2CF0-4F3B-8CDB-3A3CEC8462A6}">
      <dgm:prSet phldr="0"/>
      <dgm:spPr/>
      <dgm:t>
        <a:bodyPr/>
        <a:lstStyle/>
        <a:p>
          <a:pPr algn="just"/>
          <a:r>
            <a:rPr lang="en-US" dirty="0">
              <a:latin typeface="+mn-lt"/>
              <a:cs typeface="Times New Roman"/>
            </a:rPr>
            <a:t>Proposed classification utilizing machine learning for Sentiment Analysis of Indian Regional Language using Kannada NLP.</a:t>
          </a:r>
          <a:endParaRPr lang="en-US" dirty="0">
            <a:latin typeface="+mn-lt"/>
          </a:endParaRPr>
        </a:p>
      </dgm:t>
    </dgm:pt>
    <dgm:pt modelId="{E6CB8867-4281-4B09-BA5D-D9417A23FF10}" type="parTrans" cxnId="{FD3667D8-05ED-4F57-B04E-136A723A7A3E}">
      <dgm:prSet/>
      <dgm:spPr/>
      <dgm:t>
        <a:bodyPr/>
        <a:lstStyle/>
        <a:p>
          <a:endParaRPr lang="en-IN"/>
        </a:p>
      </dgm:t>
    </dgm:pt>
    <dgm:pt modelId="{4B9DEB1D-2101-4F45-AEB7-A10EFCD7D567}" type="sibTrans" cxnId="{FD3667D8-05ED-4F57-B04E-136A723A7A3E}">
      <dgm:prSet/>
      <dgm:spPr/>
      <dgm:t>
        <a:bodyPr/>
        <a:lstStyle/>
        <a:p>
          <a:endParaRPr lang="en-IN"/>
        </a:p>
      </dgm:t>
    </dgm:pt>
    <dgm:pt modelId="{E6D4BEA4-FEBD-4E87-B3B4-98908FB5F241}">
      <dgm:prSet phldr="0"/>
      <dgm:spPr/>
      <dgm:t>
        <a:bodyPr/>
        <a:lstStyle/>
        <a:p>
          <a:pPr algn="just"/>
          <a:r>
            <a:rPr lang="en-US" dirty="0">
              <a:latin typeface="+mn-lt"/>
              <a:cs typeface="Times New Roman"/>
            </a:rPr>
            <a:t>English language has sophisticated sentiment analysis models, while Kannada language lacks such models.</a:t>
          </a:r>
          <a:endParaRPr lang="en-US" dirty="0">
            <a:latin typeface="+mn-lt"/>
          </a:endParaRPr>
        </a:p>
      </dgm:t>
    </dgm:pt>
    <dgm:pt modelId="{742E7C5D-FB98-4690-B39E-FD052D88B231}" type="parTrans" cxnId="{42699CE8-5794-4D78-BA75-46183FD84A35}">
      <dgm:prSet/>
      <dgm:spPr/>
      <dgm:t>
        <a:bodyPr/>
        <a:lstStyle/>
        <a:p>
          <a:endParaRPr lang="en-IN"/>
        </a:p>
      </dgm:t>
    </dgm:pt>
    <dgm:pt modelId="{BFD58EA9-23DF-4E0A-9AF3-8D1EED424C24}" type="sibTrans" cxnId="{42699CE8-5794-4D78-BA75-46183FD84A35}">
      <dgm:prSet/>
      <dgm:spPr/>
      <dgm:t>
        <a:bodyPr/>
        <a:lstStyle/>
        <a:p>
          <a:endParaRPr lang="en-IN"/>
        </a:p>
      </dgm:t>
    </dgm:pt>
    <dgm:pt modelId="{0B9C2478-1F7A-444E-A872-7ECE7F74EB55}">
      <dgm:prSet phldr="0"/>
      <dgm:spPr/>
      <dgm:t>
        <a:bodyPr/>
        <a:lstStyle/>
        <a:p>
          <a:pPr algn="just"/>
          <a:r>
            <a:rPr lang="en-US" dirty="0">
              <a:latin typeface="+mn-lt"/>
              <a:cs typeface="Times New Roman"/>
            </a:rPr>
            <a:t>Effort made to develop an effective model for categorizing Kannada sentences using multiple classification techniques.</a:t>
          </a:r>
          <a:endParaRPr lang="en-US" dirty="0">
            <a:latin typeface="+mn-lt"/>
          </a:endParaRPr>
        </a:p>
      </dgm:t>
    </dgm:pt>
    <dgm:pt modelId="{F5EFED50-86D4-47D7-857D-61C61AB8CEDF}" type="parTrans" cxnId="{6562AF55-0993-4B21-BA40-80F21E352C64}">
      <dgm:prSet/>
      <dgm:spPr/>
      <dgm:t>
        <a:bodyPr/>
        <a:lstStyle/>
        <a:p>
          <a:endParaRPr lang="en-IN"/>
        </a:p>
      </dgm:t>
    </dgm:pt>
    <dgm:pt modelId="{EB392A4B-D74B-4E46-BD58-B74253F47B6F}" type="sibTrans" cxnId="{6562AF55-0993-4B21-BA40-80F21E352C64}">
      <dgm:prSet/>
      <dgm:spPr/>
      <dgm:t>
        <a:bodyPr/>
        <a:lstStyle/>
        <a:p>
          <a:endParaRPr lang="en-IN"/>
        </a:p>
      </dgm:t>
    </dgm:pt>
    <dgm:pt modelId="{56D381D7-CB22-49B4-B219-198F4490941A}">
      <dgm:prSet phldr="0"/>
      <dgm:spPr/>
      <dgm:t>
        <a:bodyPr/>
        <a:lstStyle/>
        <a:p>
          <a:pPr algn="just" rtl="0"/>
          <a:r>
            <a:rPr lang="en-US" dirty="0">
              <a:solidFill>
                <a:srgbClr val="000000"/>
              </a:solidFill>
              <a:latin typeface="+mn-lt"/>
              <a:cs typeface="Calibri"/>
            </a:rPr>
            <a:t>Data preparation is crucial, involving tokenization, data cleaning, stop word removal, and stemming to enhance model performance and reduce the dataset</a:t>
          </a:r>
          <a:endParaRPr lang="en-US" dirty="0">
            <a:latin typeface="+mn-lt"/>
            <a:cs typeface="Times New Roman"/>
          </a:endParaRPr>
        </a:p>
      </dgm:t>
    </dgm:pt>
    <dgm:pt modelId="{615F18E0-2B90-4230-8223-32034C60F126}" type="parTrans" cxnId="{599358A5-1823-4790-A1D8-3B58ECFA3041}">
      <dgm:prSet/>
      <dgm:spPr/>
      <dgm:t>
        <a:bodyPr/>
        <a:lstStyle/>
        <a:p>
          <a:endParaRPr lang="en-IN"/>
        </a:p>
      </dgm:t>
    </dgm:pt>
    <dgm:pt modelId="{4F736AD9-A64E-4405-8488-4FD2586FCF74}" type="sibTrans" cxnId="{599358A5-1823-4790-A1D8-3B58ECFA3041}">
      <dgm:prSet/>
      <dgm:spPr/>
      <dgm:t>
        <a:bodyPr/>
        <a:lstStyle/>
        <a:p>
          <a:endParaRPr lang="en-IN"/>
        </a:p>
      </dgm:t>
    </dgm:pt>
    <dgm:pt modelId="{8576DF50-E3A6-4676-B198-3D701C624227}" type="pres">
      <dgm:prSet presAssocID="{1CC1BD45-D9D2-4FD8-957B-FA63684C0633}" presName="vert0" presStyleCnt="0">
        <dgm:presLayoutVars>
          <dgm:dir/>
          <dgm:animOne val="branch"/>
          <dgm:animLvl val="lvl"/>
        </dgm:presLayoutVars>
      </dgm:prSet>
      <dgm:spPr/>
    </dgm:pt>
    <dgm:pt modelId="{E88B141F-32C8-4630-8076-08666D9EC396}" type="pres">
      <dgm:prSet presAssocID="{6AEF4CEF-2CF0-4F3B-8CDB-3A3CEC8462A6}" presName="thickLine" presStyleLbl="alignNode1" presStyleIdx="0" presStyleCnt="6"/>
      <dgm:spPr/>
    </dgm:pt>
    <dgm:pt modelId="{2D932028-CF9E-43CE-8663-E1DAD14E31CE}" type="pres">
      <dgm:prSet presAssocID="{6AEF4CEF-2CF0-4F3B-8CDB-3A3CEC8462A6}" presName="horz1" presStyleCnt="0"/>
      <dgm:spPr/>
    </dgm:pt>
    <dgm:pt modelId="{D331B4EA-EA06-4D25-B141-7B8654CDCFDD}" type="pres">
      <dgm:prSet presAssocID="{6AEF4CEF-2CF0-4F3B-8CDB-3A3CEC8462A6}" presName="tx1" presStyleLbl="revTx" presStyleIdx="0" presStyleCnt="6"/>
      <dgm:spPr/>
    </dgm:pt>
    <dgm:pt modelId="{CFE6F687-56DB-47B8-BDA7-967000C74929}" type="pres">
      <dgm:prSet presAssocID="{6AEF4CEF-2CF0-4F3B-8CDB-3A3CEC8462A6}" presName="vert1" presStyleCnt="0"/>
      <dgm:spPr/>
    </dgm:pt>
    <dgm:pt modelId="{0A4533FF-C2F8-4C81-948E-FB13295C198E}" type="pres">
      <dgm:prSet presAssocID="{AB42D6FB-5236-42C6-8297-0BBAA62A5C48}" presName="thickLine" presStyleLbl="alignNode1" presStyleIdx="1" presStyleCnt="6"/>
      <dgm:spPr/>
    </dgm:pt>
    <dgm:pt modelId="{3DF0CBA1-168A-4364-815A-B0E17E67263F}" type="pres">
      <dgm:prSet presAssocID="{AB42D6FB-5236-42C6-8297-0BBAA62A5C48}" presName="horz1" presStyleCnt="0"/>
      <dgm:spPr/>
    </dgm:pt>
    <dgm:pt modelId="{9BED86C5-D34E-43EC-BD74-FAB93501851C}" type="pres">
      <dgm:prSet presAssocID="{AB42D6FB-5236-42C6-8297-0BBAA62A5C48}" presName="tx1" presStyleLbl="revTx" presStyleIdx="1" presStyleCnt="6"/>
      <dgm:spPr/>
    </dgm:pt>
    <dgm:pt modelId="{7AF1BE71-F639-4DDE-B22B-BFE3A8923B23}" type="pres">
      <dgm:prSet presAssocID="{AB42D6FB-5236-42C6-8297-0BBAA62A5C48}" presName="vert1" presStyleCnt="0"/>
      <dgm:spPr/>
    </dgm:pt>
    <dgm:pt modelId="{41C0DB4E-14E9-4D19-B000-60C35C5A2F3D}" type="pres">
      <dgm:prSet presAssocID="{E6D4BEA4-FEBD-4E87-B3B4-98908FB5F241}" presName="thickLine" presStyleLbl="alignNode1" presStyleIdx="2" presStyleCnt="6"/>
      <dgm:spPr/>
    </dgm:pt>
    <dgm:pt modelId="{47A68210-0E1D-42E9-95FD-A02C4B6B889F}" type="pres">
      <dgm:prSet presAssocID="{E6D4BEA4-FEBD-4E87-B3B4-98908FB5F241}" presName="horz1" presStyleCnt="0"/>
      <dgm:spPr/>
    </dgm:pt>
    <dgm:pt modelId="{6313B23D-FBCC-49A9-AE00-07DFE397DBCF}" type="pres">
      <dgm:prSet presAssocID="{E6D4BEA4-FEBD-4E87-B3B4-98908FB5F241}" presName="tx1" presStyleLbl="revTx" presStyleIdx="2" presStyleCnt="6"/>
      <dgm:spPr/>
    </dgm:pt>
    <dgm:pt modelId="{5E2AC58D-9E62-443E-8C1D-8DE9BD379C33}" type="pres">
      <dgm:prSet presAssocID="{E6D4BEA4-FEBD-4E87-B3B4-98908FB5F241}" presName="vert1" presStyleCnt="0"/>
      <dgm:spPr/>
    </dgm:pt>
    <dgm:pt modelId="{1D75222D-1ED3-4D03-880B-D78495B40058}" type="pres">
      <dgm:prSet presAssocID="{0B9C2478-1F7A-444E-A872-7ECE7F74EB55}" presName="thickLine" presStyleLbl="alignNode1" presStyleIdx="3" presStyleCnt="6"/>
      <dgm:spPr/>
    </dgm:pt>
    <dgm:pt modelId="{22681DC6-752E-4E70-B4D0-C785FD4C6EC5}" type="pres">
      <dgm:prSet presAssocID="{0B9C2478-1F7A-444E-A872-7ECE7F74EB55}" presName="horz1" presStyleCnt="0"/>
      <dgm:spPr/>
    </dgm:pt>
    <dgm:pt modelId="{3F398657-76A3-4944-B8C9-50A67997AE18}" type="pres">
      <dgm:prSet presAssocID="{0B9C2478-1F7A-444E-A872-7ECE7F74EB55}" presName="tx1" presStyleLbl="revTx" presStyleIdx="3" presStyleCnt="6"/>
      <dgm:spPr/>
    </dgm:pt>
    <dgm:pt modelId="{4FEE1D46-BFAA-410A-80B3-8AFF83E09CBC}" type="pres">
      <dgm:prSet presAssocID="{0B9C2478-1F7A-444E-A872-7ECE7F74EB55}" presName="vert1" presStyleCnt="0"/>
      <dgm:spPr/>
    </dgm:pt>
    <dgm:pt modelId="{0457F326-4E88-480B-8908-EF6753E460FA}" type="pres">
      <dgm:prSet presAssocID="{F1744C10-DD83-4A28-8919-57F7946A17AF}" presName="thickLine" presStyleLbl="alignNode1" presStyleIdx="4" presStyleCnt="6"/>
      <dgm:spPr/>
    </dgm:pt>
    <dgm:pt modelId="{4C38E652-3197-4815-AF31-5FDF246D1ED2}" type="pres">
      <dgm:prSet presAssocID="{F1744C10-DD83-4A28-8919-57F7946A17AF}" presName="horz1" presStyleCnt="0"/>
      <dgm:spPr/>
    </dgm:pt>
    <dgm:pt modelId="{C682BDD5-935F-4256-838F-363B1CE499DE}" type="pres">
      <dgm:prSet presAssocID="{F1744C10-DD83-4A28-8919-57F7946A17AF}" presName="tx1" presStyleLbl="revTx" presStyleIdx="4" presStyleCnt="6"/>
      <dgm:spPr/>
    </dgm:pt>
    <dgm:pt modelId="{2FB51CE6-1820-43DD-A852-8379BE2D6B1F}" type="pres">
      <dgm:prSet presAssocID="{F1744C10-DD83-4A28-8919-57F7946A17AF}" presName="vert1" presStyleCnt="0"/>
      <dgm:spPr/>
    </dgm:pt>
    <dgm:pt modelId="{884C36CB-9D5F-432A-ABEB-0521401C1457}" type="pres">
      <dgm:prSet presAssocID="{56D381D7-CB22-49B4-B219-198F4490941A}" presName="thickLine" presStyleLbl="alignNode1" presStyleIdx="5" presStyleCnt="6"/>
      <dgm:spPr/>
    </dgm:pt>
    <dgm:pt modelId="{B627C51D-7014-4959-9255-8FD94D84116F}" type="pres">
      <dgm:prSet presAssocID="{56D381D7-CB22-49B4-B219-198F4490941A}" presName="horz1" presStyleCnt="0"/>
      <dgm:spPr/>
    </dgm:pt>
    <dgm:pt modelId="{272980CF-BA08-4F34-9424-6554400FCAA1}" type="pres">
      <dgm:prSet presAssocID="{56D381D7-CB22-49B4-B219-198F4490941A}" presName="tx1" presStyleLbl="revTx" presStyleIdx="5" presStyleCnt="6"/>
      <dgm:spPr/>
    </dgm:pt>
    <dgm:pt modelId="{0059A616-DD20-4DEF-B725-B7BD7781E117}" type="pres">
      <dgm:prSet presAssocID="{56D381D7-CB22-49B4-B219-198F4490941A}" presName="vert1" presStyleCnt="0"/>
      <dgm:spPr/>
    </dgm:pt>
  </dgm:ptLst>
  <dgm:cxnLst>
    <dgm:cxn modelId="{1772B917-FFA3-4C78-8852-8B2CF3F88C99}" type="presOf" srcId="{6AEF4CEF-2CF0-4F3B-8CDB-3A3CEC8462A6}" destId="{D331B4EA-EA06-4D25-B141-7B8654CDCFDD}" srcOrd="0" destOrd="0" presId="urn:microsoft.com/office/officeart/2008/layout/LinedList"/>
    <dgm:cxn modelId="{FF602125-B5AF-4A7C-AE76-ACBBC8AF36AA}" type="presOf" srcId="{E6D4BEA4-FEBD-4E87-B3B4-98908FB5F241}" destId="{6313B23D-FBCC-49A9-AE00-07DFE397DBCF}" srcOrd="0" destOrd="0" presId="urn:microsoft.com/office/officeart/2008/layout/LinedList"/>
    <dgm:cxn modelId="{44F2F339-4A88-4835-8868-9C7624E2FB78}" type="presOf" srcId="{AB42D6FB-5236-42C6-8297-0BBAA62A5C48}" destId="{9BED86C5-D34E-43EC-BD74-FAB93501851C}" srcOrd="0" destOrd="0" presId="urn:microsoft.com/office/officeart/2008/layout/LinedList"/>
    <dgm:cxn modelId="{EDA76764-25B1-4F78-975E-44D1F2FF57F6}" type="presOf" srcId="{F1744C10-DD83-4A28-8919-57F7946A17AF}" destId="{C682BDD5-935F-4256-838F-363B1CE499DE}" srcOrd="0" destOrd="0" presId="urn:microsoft.com/office/officeart/2008/layout/LinedList"/>
    <dgm:cxn modelId="{6562AF55-0993-4B21-BA40-80F21E352C64}" srcId="{1CC1BD45-D9D2-4FD8-957B-FA63684C0633}" destId="{0B9C2478-1F7A-444E-A872-7ECE7F74EB55}" srcOrd="3" destOrd="0" parTransId="{F5EFED50-86D4-47D7-857D-61C61AB8CEDF}" sibTransId="{EB392A4B-D74B-4E46-BD58-B74253F47B6F}"/>
    <dgm:cxn modelId="{4DC4198C-A2CA-4098-A129-BCD586A8C77C}" srcId="{1CC1BD45-D9D2-4FD8-957B-FA63684C0633}" destId="{AB42D6FB-5236-42C6-8297-0BBAA62A5C48}" srcOrd="1" destOrd="0" parTransId="{D2B5B56D-EC35-48CC-94E7-030F397E67FD}" sibTransId="{0F4E6B97-6FFD-45C9-AD49-4949C4764510}"/>
    <dgm:cxn modelId="{599358A5-1823-4790-A1D8-3B58ECFA3041}" srcId="{1CC1BD45-D9D2-4FD8-957B-FA63684C0633}" destId="{56D381D7-CB22-49B4-B219-198F4490941A}" srcOrd="5" destOrd="0" parTransId="{615F18E0-2B90-4230-8223-32034C60F126}" sibTransId="{4F736AD9-A64E-4405-8488-4FD2586FCF74}"/>
    <dgm:cxn modelId="{8A7FDEC0-4661-4A0E-9F95-A862DCD09505}" type="presOf" srcId="{1CC1BD45-D9D2-4FD8-957B-FA63684C0633}" destId="{8576DF50-E3A6-4676-B198-3D701C624227}" srcOrd="0" destOrd="0" presId="urn:microsoft.com/office/officeart/2008/layout/LinedList"/>
    <dgm:cxn modelId="{FD3667D8-05ED-4F57-B04E-136A723A7A3E}" srcId="{1CC1BD45-D9D2-4FD8-957B-FA63684C0633}" destId="{6AEF4CEF-2CF0-4F3B-8CDB-3A3CEC8462A6}" srcOrd="0" destOrd="0" parTransId="{E6CB8867-4281-4B09-BA5D-D9417A23FF10}" sibTransId="{4B9DEB1D-2101-4F45-AEB7-A10EFCD7D567}"/>
    <dgm:cxn modelId="{42699CE8-5794-4D78-BA75-46183FD84A35}" srcId="{1CC1BD45-D9D2-4FD8-957B-FA63684C0633}" destId="{E6D4BEA4-FEBD-4E87-B3B4-98908FB5F241}" srcOrd="2" destOrd="0" parTransId="{742E7C5D-FB98-4690-B39E-FD052D88B231}" sibTransId="{BFD58EA9-23DF-4E0A-9AF3-8D1EED424C24}"/>
    <dgm:cxn modelId="{A77F77F0-FC24-41B7-B277-C6813F2287B5}" type="presOf" srcId="{56D381D7-CB22-49B4-B219-198F4490941A}" destId="{272980CF-BA08-4F34-9424-6554400FCAA1}" srcOrd="0" destOrd="0" presId="urn:microsoft.com/office/officeart/2008/layout/LinedList"/>
    <dgm:cxn modelId="{5910BAFD-B4C4-47E2-88B3-F4F8A873B758}" srcId="{1CC1BD45-D9D2-4FD8-957B-FA63684C0633}" destId="{F1744C10-DD83-4A28-8919-57F7946A17AF}" srcOrd="4" destOrd="0" parTransId="{1C81A1DF-C03F-4C1D-85E3-BB7C2224A363}" sibTransId="{56C96556-A367-46F6-A7CC-071059E7DC77}"/>
    <dgm:cxn modelId="{204A35FF-1282-423F-BEDE-6D4504F9DAEE}" type="presOf" srcId="{0B9C2478-1F7A-444E-A872-7ECE7F74EB55}" destId="{3F398657-76A3-4944-B8C9-50A67997AE18}" srcOrd="0" destOrd="0" presId="urn:microsoft.com/office/officeart/2008/layout/LinedList"/>
    <dgm:cxn modelId="{F82ADDA5-9456-4103-9B17-5CF34AE0A92C}" type="presParOf" srcId="{8576DF50-E3A6-4676-B198-3D701C624227}" destId="{E88B141F-32C8-4630-8076-08666D9EC396}" srcOrd="0" destOrd="0" presId="urn:microsoft.com/office/officeart/2008/layout/LinedList"/>
    <dgm:cxn modelId="{EFD38FEE-3339-4909-A139-52298DAE702A}" type="presParOf" srcId="{8576DF50-E3A6-4676-B198-3D701C624227}" destId="{2D932028-CF9E-43CE-8663-E1DAD14E31CE}" srcOrd="1" destOrd="0" presId="urn:microsoft.com/office/officeart/2008/layout/LinedList"/>
    <dgm:cxn modelId="{829F3C18-1D45-4601-9E6E-E611B1284281}" type="presParOf" srcId="{2D932028-CF9E-43CE-8663-E1DAD14E31CE}" destId="{D331B4EA-EA06-4D25-B141-7B8654CDCFDD}" srcOrd="0" destOrd="0" presId="urn:microsoft.com/office/officeart/2008/layout/LinedList"/>
    <dgm:cxn modelId="{FBFC0AEF-1DE9-47EC-A23B-7B6B77E18564}" type="presParOf" srcId="{2D932028-CF9E-43CE-8663-E1DAD14E31CE}" destId="{CFE6F687-56DB-47B8-BDA7-967000C74929}" srcOrd="1" destOrd="0" presId="urn:microsoft.com/office/officeart/2008/layout/LinedList"/>
    <dgm:cxn modelId="{22BD2BF0-A203-48E9-9510-C4792D205F67}" type="presParOf" srcId="{8576DF50-E3A6-4676-B198-3D701C624227}" destId="{0A4533FF-C2F8-4C81-948E-FB13295C198E}" srcOrd="2" destOrd="0" presId="urn:microsoft.com/office/officeart/2008/layout/LinedList"/>
    <dgm:cxn modelId="{FD7A99B2-82F9-465F-B175-02571DED86DF}" type="presParOf" srcId="{8576DF50-E3A6-4676-B198-3D701C624227}" destId="{3DF0CBA1-168A-4364-815A-B0E17E67263F}" srcOrd="3" destOrd="0" presId="urn:microsoft.com/office/officeart/2008/layout/LinedList"/>
    <dgm:cxn modelId="{64EC458B-4262-4628-9195-BD67938D8CF5}" type="presParOf" srcId="{3DF0CBA1-168A-4364-815A-B0E17E67263F}" destId="{9BED86C5-D34E-43EC-BD74-FAB93501851C}" srcOrd="0" destOrd="0" presId="urn:microsoft.com/office/officeart/2008/layout/LinedList"/>
    <dgm:cxn modelId="{6D6C9C2B-DD14-416B-84A6-81DB657224A4}" type="presParOf" srcId="{3DF0CBA1-168A-4364-815A-B0E17E67263F}" destId="{7AF1BE71-F639-4DDE-B22B-BFE3A8923B23}" srcOrd="1" destOrd="0" presId="urn:microsoft.com/office/officeart/2008/layout/LinedList"/>
    <dgm:cxn modelId="{33980E48-490F-4F5E-AF7C-C4DE611CF435}" type="presParOf" srcId="{8576DF50-E3A6-4676-B198-3D701C624227}" destId="{41C0DB4E-14E9-4D19-B000-60C35C5A2F3D}" srcOrd="4" destOrd="0" presId="urn:microsoft.com/office/officeart/2008/layout/LinedList"/>
    <dgm:cxn modelId="{C056C5CF-9D97-43BD-853B-A10CA0518DF6}" type="presParOf" srcId="{8576DF50-E3A6-4676-B198-3D701C624227}" destId="{47A68210-0E1D-42E9-95FD-A02C4B6B889F}" srcOrd="5" destOrd="0" presId="urn:microsoft.com/office/officeart/2008/layout/LinedList"/>
    <dgm:cxn modelId="{A5F48AB0-AE02-415D-837C-BE2635CFDE39}" type="presParOf" srcId="{47A68210-0E1D-42E9-95FD-A02C4B6B889F}" destId="{6313B23D-FBCC-49A9-AE00-07DFE397DBCF}" srcOrd="0" destOrd="0" presId="urn:microsoft.com/office/officeart/2008/layout/LinedList"/>
    <dgm:cxn modelId="{26DC5C2D-8563-43A2-A462-4D05BABF3904}" type="presParOf" srcId="{47A68210-0E1D-42E9-95FD-A02C4B6B889F}" destId="{5E2AC58D-9E62-443E-8C1D-8DE9BD379C33}" srcOrd="1" destOrd="0" presId="urn:microsoft.com/office/officeart/2008/layout/LinedList"/>
    <dgm:cxn modelId="{621D664C-00DF-49A7-8A9A-C2194C67B3C1}" type="presParOf" srcId="{8576DF50-E3A6-4676-B198-3D701C624227}" destId="{1D75222D-1ED3-4D03-880B-D78495B40058}" srcOrd="6" destOrd="0" presId="urn:microsoft.com/office/officeart/2008/layout/LinedList"/>
    <dgm:cxn modelId="{1DEE4091-02F3-4BB7-ACC4-AAB7ECA340D7}" type="presParOf" srcId="{8576DF50-E3A6-4676-B198-3D701C624227}" destId="{22681DC6-752E-4E70-B4D0-C785FD4C6EC5}" srcOrd="7" destOrd="0" presId="urn:microsoft.com/office/officeart/2008/layout/LinedList"/>
    <dgm:cxn modelId="{034868BF-56FC-497E-B3DF-134F88E383E1}" type="presParOf" srcId="{22681DC6-752E-4E70-B4D0-C785FD4C6EC5}" destId="{3F398657-76A3-4944-B8C9-50A67997AE18}" srcOrd="0" destOrd="0" presId="urn:microsoft.com/office/officeart/2008/layout/LinedList"/>
    <dgm:cxn modelId="{EE119BB7-5B02-4A73-B733-5B3775CB5DAF}" type="presParOf" srcId="{22681DC6-752E-4E70-B4D0-C785FD4C6EC5}" destId="{4FEE1D46-BFAA-410A-80B3-8AFF83E09CBC}" srcOrd="1" destOrd="0" presId="urn:microsoft.com/office/officeart/2008/layout/LinedList"/>
    <dgm:cxn modelId="{9E45EF01-CAE6-4312-9544-174F183D6776}" type="presParOf" srcId="{8576DF50-E3A6-4676-B198-3D701C624227}" destId="{0457F326-4E88-480B-8908-EF6753E460FA}" srcOrd="8" destOrd="0" presId="urn:microsoft.com/office/officeart/2008/layout/LinedList"/>
    <dgm:cxn modelId="{63651FB1-865F-4982-BC78-6C7ECA403655}" type="presParOf" srcId="{8576DF50-E3A6-4676-B198-3D701C624227}" destId="{4C38E652-3197-4815-AF31-5FDF246D1ED2}" srcOrd="9" destOrd="0" presId="urn:microsoft.com/office/officeart/2008/layout/LinedList"/>
    <dgm:cxn modelId="{D2544359-3739-44E7-8D59-573F7748E42D}" type="presParOf" srcId="{4C38E652-3197-4815-AF31-5FDF246D1ED2}" destId="{C682BDD5-935F-4256-838F-363B1CE499DE}" srcOrd="0" destOrd="0" presId="urn:microsoft.com/office/officeart/2008/layout/LinedList"/>
    <dgm:cxn modelId="{DE4A42F9-59C9-493B-84AC-5A3EB8505093}" type="presParOf" srcId="{4C38E652-3197-4815-AF31-5FDF246D1ED2}" destId="{2FB51CE6-1820-43DD-A852-8379BE2D6B1F}" srcOrd="1" destOrd="0" presId="urn:microsoft.com/office/officeart/2008/layout/LinedList"/>
    <dgm:cxn modelId="{92FDD003-8A53-414F-864B-31807112DA66}" type="presParOf" srcId="{8576DF50-E3A6-4676-B198-3D701C624227}" destId="{884C36CB-9D5F-432A-ABEB-0521401C1457}" srcOrd="10" destOrd="0" presId="urn:microsoft.com/office/officeart/2008/layout/LinedList"/>
    <dgm:cxn modelId="{F41B4776-C61C-468D-93D0-75085C636D8D}" type="presParOf" srcId="{8576DF50-E3A6-4676-B198-3D701C624227}" destId="{B627C51D-7014-4959-9255-8FD94D84116F}" srcOrd="11" destOrd="0" presId="urn:microsoft.com/office/officeart/2008/layout/LinedList"/>
    <dgm:cxn modelId="{599CB570-6AE9-4BF8-AB6C-D9E58EB337F8}" type="presParOf" srcId="{B627C51D-7014-4959-9255-8FD94D84116F}" destId="{272980CF-BA08-4F34-9424-6554400FCAA1}" srcOrd="0" destOrd="0" presId="urn:microsoft.com/office/officeart/2008/layout/LinedList"/>
    <dgm:cxn modelId="{1BAD09A5-5BB6-4326-BFCA-16077E228AB4}" type="presParOf" srcId="{B627C51D-7014-4959-9255-8FD94D84116F}" destId="{0059A616-DD20-4DEF-B725-B7BD7781E11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C1BD45-D9D2-4FD8-957B-FA63684C063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A9CD3C6-FB7D-4539-B7EF-39165E2A75BA}">
      <dgm:prSet/>
      <dgm:spPr/>
      <dgm:t>
        <a:bodyPr/>
        <a:lstStyle/>
        <a:p>
          <a:r>
            <a:rPr lang="en-US" dirty="0"/>
            <a:t>Feature extraction performed using the TF-IDF approach after preprocessing the data</a:t>
          </a:r>
        </a:p>
      </dgm:t>
    </dgm:pt>
    <dgm:pt modelId="{E922CCB4-3580-424B-8123-94203B2729D1}" type="parTrans" cxnId="{33FA2CC3-6A4C-466E-B20B-D011ED528CDC}">
      <dgm:prSet/>
      <dgm:spPr/>
      <dgm:t>
        <a:bodyPr/>
        <a:lstStyle/>
        <a:p>
          <a:endParaRPr lang="en-US"/>
        </a:p>
      </dgm:t>
    </dgm:pt>
    <dgm:pt modelId="{2E0CB59B-05E2-4F83-998E-306F69DA22E6}" type="sibTrans" cxnId="{33FA2CC3-6A4C-466E-B20B-D011ED528CDC}">
      <dgm:prSet/>
      <dgm:spPr/>
      <dgm:t>
        <a:bodyPr/>
        <a:lstStyle/>
        <a:p>
          <a:endParaRPr lang="en-US"/>
        </a:p>
      </dgm:t>
    </dgm:pt>
    <dgm:pt modelId="{F1744C10-DD83-4A28-8919-57F7946A17AF}">
      <dgm:prSet/>
      <dgm:spPr/>
      <dgm:t>
        <a:bodyPr/>
        <a:lstStyle/>
        <a:p>
          <a:r>
            <a:rPr lang="en-US" dirty="0"/>
            <a:t>Various classification techniques employed, including Linear SVC, Logistic Regression, SGD, K-Nearest Neighbors, Multinomial Naive Bayes, and Random Forest Classifier</a:t>
          </a:r>
        </a:p>
      </dgm:t>
    </dgm:pt>
    <dgm:pt modelId="{1C81A1DF-C03F-4C1D-85E3-BB7C2224A363}" type="parTrans" cxnId="{5910BAFD-B4C4-47E2-88B3-F4F8A873B758}">
      <dgm:prSet/>
      <dgm:spPr/>
      <dgm:t>
        <a:bodyPr/>
        <a:lstStyle/>
        <a:p>
          <a:endParaRPr lang="en-US"/>
        </a:p>
      </dgm:t>
    </dgm:pt>
    <dgm:pt modelId="{56C96556-A367-46F6-A7CC-071059E7DC77}" type="sibTrans" cxnId="{5910BAFD-B4C4-47E2-88B3-F4F8A873B758}">
      <dgm:prSet/>
      <dgm:spPr/>
      <dgm:t>
        <a:bodyPr/>
        <a:lstStyle/>
        <a:p>
          <a:endParaRPr lang="en-US"/>
        </a:p>
      </dgm:t>
    </dgm:pt>
    <dgm:pt modelId="{0B105C05-1F00-4092-87BC-7BF854D27BC0}">
      <dgm:prSet/>
      <dgm:spPr/>
      <dgm:t>
        <a:bodyPr/>
        <a:lstStyle/>
        <a:p>
          <a:r>
            <a:rPr lang="en-US" dirty="0"/>
            <a:t>The Linear Support Vector Classifier achieved the highest accuracy of 86.79% among all algorithms</a:t>
          </a:r>
        </a:p>
      </dgm:t>
    </dgm:pt>
    <dgm:pt modelId="{F2331526-350B-475D-A21F-7CB3C1A4E76B}" type="parTrans" cxnId="{3AA8D9D8-1AEA-4549-A026-B18B9875DF2B}">
      <dgm:prSet/>
      <dgm:spPr/>
      <dgm:t>
        <a:bodyPr/>
        <a:lstStyle/>
        <a:p>
          <a:endParaRPr lang="en-US"/>
        </a:p>
      </dgm:t>
    </dgm:pt>
    <dgm:pt modelId="{83921CE9-D2FC-4B72-85A8-328506FD2DBF}" type="sibTrans" cxnId="{3AA8D9D8-1AEA-4549-A026-B18B9875DF2B}">
      <dgm:prSet/>
      <dgm:spPr/>
      <dgm:t>
        <a:bodyPr/>
        <a:lstStyle/>
        <a:p>
          <a:endParaRPr lang="en-US"/>
        </a:p>
      </dgm:t>
    </dgm:pt>
    <dgm:pt modelId="{58767333-DB75-4822-8C73-E915AD81928B}">
      <dgm:prSet/>
      <dgm:spPr/>
      <dgm:t>
        <a:bodyPr/>
        <a:lstStyle/>
        <a:p>
          <a:r>
            <a:rPr lang="en-US" dirty="0"/>
            <a:t>Effectiveness of the model depends on data, highlighting the need for additional data collection</a:t>
          </a:r>
        </a:p>
      </dgm:t>
    </dgm:pt>
    <dgm:pt modelId="{14C27124-3FE6-49B8-85E3-628C83348677}" type="parTrans" cxnId="{8363328C-D55E-42DE-9810-DA9EA58B1231}">
      <dgm:prSet/>
      <dgm:spPr/>
      <dgm:t>
        <a:bodyPr/>
        <a:lstStyle/>
        <a:p>
          <a:endParaRPr lang="en-US"/>
        </a:p>
      </dgm:t>
    </dgm:pt>
    <dgm:pt modelId="{8040F766-F4CF-4153-B41A-F056A40B8A5D}" type="sibTrans" cxnId="{8363328C-D55E-42DE-9810-DA9EA58B1231}">
      <dgm:prSet/>
      <dgm:spPr/>
      <dgm:t>
        <a:bodyPr/>
        <a:lstStyle/>
        <a:p>
          <a:endParaRPr lang="en-US"/>
        </a:p>
      </dgm:t>
    </dgm:pt>
    <dgm:pt modelId="{8576DF50-E3A6-4676-B198-3D701C624227}" type="pres">
      <dgm:prSet presAssocID="{1CC1BD45-D9D2-4FD8-957B-FA63684C0633}" presName="vert0" presStyleCnt="0">
        <dgm:presLayoutVars>
          <dgm:dir/>
          <dgm:animOne val="branch"/>
          <dgm:animLvl val="lvl"/>
        </dgm:presLayoutVars>
      </dgm:prSet>
      <dgm:spPr/>
    </dgm:pt>
    <dgm:pt modelId="{45084EFF-951D-4A5B-8630-BF21501D73CA}" type="pres">
      <dgm:prSet presAssocID="{8A9CD3C6-FB7D-4539-B7EF-39165E2A75BA}" presName="thickLine" presStyleLbl="alignNode1" presStyleIdx="0" presStyleCnt="4"/>
      <dgm:spPr/>
    </dgm:pt>
    <dgm:pt modelId="{4296B295-70A3-4377-90A4-72E73EF6A5D0}" type="pres">
      <dgm:prSet presAssocID="{8A9CD3C6-FB7D-4539-B7EF-39165E2A75BA}" presName="horz1" presStyleCnt="0"/>
      <dgm:spPr/>
    </dgm:pt>
    <dgm:pt modelId="{E15EE224-36F8-4825-87CC-C6751A014C20}" type="pres">
      <dgm:prSet presAssocID="{8A9CD3C6-FB7D-4539-B7EF-39165E2A75BA}" presName="tx1" presStyleLbl="revTx" presStyleIdx="0" presStyleCnt="4"/>
      <dgm:spPr/>
    </dgm:pt>
    <dgm:pt modelId="{9E91DEAB-2E06-4547-8F9F-52E834925FCC}" type="pres">
      <dgm:prSet presAssocID="{8A9CD3C6-FB7D-4539-B7EF-39165E2A75BA}" presName="vert1" presStyleCnt="0"/>
      <dgm:spPr/>
    </dgm:pt>
    <dgm:pt modelId="{0457F326-4E88-480B-8908-EF6753E460FA}" type="pres">
      <dgm:prSet presAssocID="{F1744C10-DD83-4A28-8919-57F7946A17AF}" presName="thickLine" presStyleLbl="alignNode1" presStyleIdx="1" presStyleCnt="4"/>
      <dgm:spPr/>
    </dgm:pt>
    <dgm:pt modelId="{4C38E652-3197-4815-AF31-5FDF246D1ED2}" type="pres">
      <dgm:prSet presAssocID="{F1744C10-DD83-4A28-8919-57F7946A17AF}" presName="horz1" presStyleCnt="0"/>
      <dgm:spPr/>
    </dgm:pt>
    <dgm:pt modelId="{C682BDD5-935F-4256-838F-363B1CE499DE}" type="pres">
      <dgm:prSet presAssocID="{F1744C10-DD83-4A28-8919-57F7946A17AF}" presName="tx1" presStyleLbl="revTx" presStyleIdx="1" presStyleCnt="4"/>
      <dgm:spPr/>
    </dgm:pt>
    <dgm:pt modelId="{2FB51CE6-1820-43DD-A852-8379BE2D6B1F}" type="pres">
      <dgm:prSet presAssocID="{F1744C10-DD83-4A28-8919-57F7946A17AF}" presName="vert1" presStyleCnt="0"/>
      <dgm:spPr/>
    </dgm:pt>
    <dgm:pt modelId="{F2AAD044-3933-4764-8DBA-BFDCA8B1F4EA}" type="pres">
      <dgm:prSet presAssocID="{0B105C05-1F00-4092-87BC-7BF854D27BC0}" presName="thickLine" presStyleLbl="alignNode1" presStyleIdx="2" presStyleCnt="4"/>
      <dgm:spPr/>
    </dgm:pt>
    <dgm:pt modelId="{0FDB81B1-C77A-480F-B62B-D5BA4BAD5ED9}" type="pres">
      <dgm:prSet presAssocID="{0B105C05-1F00-4092-87BC-7BF854D27BC0}" presName="horz1" presStyleCnt="0"/>
      <dgm:spPr/>
    </dgm:pt>
    <dgm:pt modelId="{291703CE-8503-4767-A696-DDB44B2AA43A}" type="pres">
      <dgm:prSet presAssocID="{0B105C05-1F00-4092-87BC-7BF854D27BC0}" presName="tx1" presStyleLbl="revTx" presStyleIdx="2" presStyleCnt="4"/>
      <dgm:spPr/>
    </dgm:pt>
    <dgm:pt modelId="{AA1AA04D-8C7E-4DEA-880A-DAF4460760BF}" type="pres">
      <dgm:prSet presAssocID="{0B105C05-1F00-4092-87BC-7BF854D27BC0}" presName="vert1" presStyleCnt="0"/>
      <dgm:spPr/>
    </dgm:pt>
    <dgm:pt modelId="{16F22DA4-3B79-41DC-AD4A-4DCF268FCD91}" type="pres">
      <dgm:prSet presAssocID="{58767333-DB75-4822-8C73-E915AD81928B}" presName="thickLine" presStyleLbl="alignNode1" presStyleIdx="3" presStyleCnt="4"/>
      <dgm:spPr/>
    </dgm:pt>
    <dgm:pt modelId="{75CE2AEB-516C-4843-9229-FAE067FC8E05}" type="pres">
      <dgm:prSet presAssocID="{58767333-DB75-4822-8C73-E915AD81928B}" presName="horz1" presStyleCnt="0"/>
      <dgm:spPr/>
    </dgm:pt>
    <dgm:pt modelId="{F8298C40-AD48-4B5D-87C0-BC81B5688479}" type="pres">
      <dgm:prSet presAssocID="{58767333-DB75-4822-8C73-E915AD81928B}" presName="tx1" presStyleLbl="revTx" presStyleIdx="3" presStyleCnt="4"/>
      <dgm:spPr/>
    </dgm:pt>
    <dgm:pt modelId="{388C6065-17F3-4046-A112-E59A8FCFEE60}" type="pres">
      <dgm:prSet presAssocID="{58767333-DB75-4822-8C73-E915AD81928B}" presName="vert1" presStyleCnt="0"/>
      <dgm:spPr/>
    </dgm:pt>
  </dgm:ptLst>
  <dgm:cxnLst>
    <dgm:cxn modelId="{88E9051F-3089-4242-8B93-69B425948E89}" type="presOf" srcId="{F1744C10-DD83-4A28-8919-57F7946A17AF}" destId="{C682BDD5-935F-4256-838F-363B1CE499DE}" srcOrd="0" destOrd="0" presId="urn:microsoft.com/office/officeart/2008/layout/LinedList"/>
    <dgm:cxn modelId="{57B4214C-85F9-49BB-B80F-84A968C5B73D}" type="presOf" srcId="{0B105C05-1F00-4092-87BC-7BF854D27BC0}" destId="{291703CE-8503-4767-A696-DDB44B2AA43A}" srcOrd="0" destOrd="0" presId="urn:microsoft.com/office/officeart/2008/layout/LinedList"/>
    <dgm:cxn modelId="{63B40573-E904-4F98-86DD-7F0929BC950D}" type="presOf" srcId="{58767333-DB75-4822-8C73-E915AD81928B}" destId="{F8298C40-AD48-4B5D-87C0-BC81B5688479}" srcOrd="0" destOrd="0" presId="urn:microsoft.com/office/officeart/2008/layout/LinedList"/>
    <dgm:cxn modelId="{8363328C-D55E-42DE-9810-DA9EA58B1231}" srcId="{1CC1BD45-D9D2-4FD8-957B-FA63684C0633}" destId="{58767333-DB75-4822-8C73-E915AD81928B}" srcOrd="3" destOrd="0" parTransId="{14C27124-3FE6-49B8-85E3-628C83348677}" sibTransId="{8040F766-F4CF-4153-B41A-F056A40B8A5D}"/>
    <dgm:cxn modelId="{31A3DC98-7D51-4824-A074-03FD06CFF193}" type="presOf" srcId="{1CC1BD45-D9D2-4FD8-957B-FA63684C0633}" destId="{8576DF50-E3A6-4676-B198-3D701C624227}" srcOrd="0" destOrd="0" presId="urn:microsoft.com/office/officeart/2008/layout/LinedList"/>
    <dgm:cxn modelId="{33FA2CC3-6A4C-466E-B20B-D011ED528CDC}" srcId="{1CC1BD45-D9D2-4FD8-957B-FA63684C0633}" destId="{8A9CD3C6-FB7D-4539-B7EF-39165E2A75BA}" srcOrd="0" destOrd="0" parTransId="{E922CCB4-3580-424B-8123-94203B2729D1}" sibTransId="{2E0CB59B-05E2-4F83-998E-306F69DA22E6}"/>
    <dgm:cxn modelId="{3AA8D9D8-1AEA-4549-A026-B18B9875DF2B}" srcId="{1CC1BD45-D9D2-4FD8-957B-FA63684C0633}" destId="{0B105C05-1F00-4092-87BC-7BF854D27BC0}" srcOrd="2" destOrd="0" parTransId="{F2331526-350B-475D-A21F-7CB3C1A4E76B}" sibTransId="{83921CE9-D2FC-4B72-85A8-328506FD2DBF}"/>
    <dgm:cxn modelId="{DE3C9EE6-4B94-4A80-B5A7-AA33FF1AF37B}" type="presOf" srcId="{8A9CD3C6-FB7D-4539-B7EF-39165E2A75BA}" destId="{E15EE224-36F8-4825-87CC-C6751A014C20}" srcOrd="0" destOrd="0" presId="urn:microsoft.com/office/officeart/2008/layout/LinedList"/>
    <dgm:cxn modelId="{5910BAFD-B4C4-47E2-88B3-F4F8A873B758}" srcId="{1CC1BD45-D9D2-4FD8-957B-FA63684C0633}" destId="{F1744C10-DD83-4A28-8919-57F7946A17AF}" srcOrd="1" destOrd="0" parTransId="{1C81A1DF-C03F-4C1D-85E3-BB7C2224A363}" sibTransId="{56C96556-A367-46F6-A7CC-071059E7DC77}"/>
    <dgm:cxn modelId="{773942EF-30B8-4464-ABB9-7FA7791DBCC3}" type="presParOf" srcId="{8576DF50-E3A6-4676-B198-3D701C624227}" destId="{45084EFF-951D-4A5B-8630-BF21501D73CA}" srcOrd="0" destOrd="0" presId="urn:microsoft.com/office/officeart/2008/layout/LinedList"/>
    <dgm:cxn modelId="{182EFFA7-CBFB-4E72-AB7C-9008A5EAFC2B}" type="presParOf" srcId="{8576DF50-E3A6-4676-B198-3D701C624227}" destId="{4296B295-70A3-4377-90A4-72E73EF6A5D0}" srcOrd="1" destOrd="0" presId="urn:microsoft.com/office/officeart/2008/layout/LinedList"/>
    <dgm:cxn modelId="{C48880C5-16C1-4B32-A717-A2FF75AF7769}" type="presParOf" srcId="{4296B295-70A3-4377-90A4-72E73EF6A5D0}" destId="{E15EE224-36F8-4825-87CC-C6751A014C20}" srcOrd="0" destOrd="0" presId="urn:microsoft.com/office/officeart/2008/layout/LinedList"/>
    <dgm:cxn modelId="{B484710B-9766-4412-AE38-E405953D320B}" type="presParOf" srcId="{4296B295-70A3-4377-90A4-72E73EF6A5D0}" destId="{9E91DEAB-2E06-4547-8F9F-52E834925FCC}" srcOrd="1" destOrd="0" presId="urn:microsoft.com/office/officeart/2008/layout/LinedList"/>
    <dgm:cxn modelId="{781D9E3F-7C88-4B91-80AB-A538D91E5120}" type="presParOf" srcId="{8576DF50-E3A6-4676-B198-3D701C624227}" destId="{0457F326-4E88-480B-8908-EF6753E460FA}" srcOrd="2" destOrd="0" presId="urn:microsoft.com/office/officeart/2008/layout/LinedList"/>
    <dgm:cxn modelId="{CB3ABDCF-381A-42C1-B16D-C2B194DE7566}" type="presParOf" srcId="{8576DF50-E3A6-4676-B198-3D701C624227}" destId="{4C38E652-3197-4815-AF31-5FDF246D1ED2}" srcOrd="3" destOrd="0" presId="urn:microsoft.com/office/officeart/2008/layout/LinedList"/>
    <dgm:cxn modelId="{A499A78F-95D8-4692-B0E6-7FA1E1E9841E}" type="presParOf" srcId="{4C38E652-3197-4815-AF31-5FDF246D1ED2}" destId="{C682BDD5-935F-4256-838F-363B1CE499DE}" srcOrd="0" destOrd="0" presId="urn:microsoft.com/office/officeart/2008/layout/LinedList"/>
    <dgm:cxn modelId="{EC326870-24E5-43B2-9049-567D5F1B80AE}" type="presParOf" srcId="{4C38E652-3197-4815-AF31-5FDF246D1ED2}" destId="{2FB51CE6-1820-43DD-A852-8379BE2D6B1F}" srcOrd="1" destOrd="0" presId="urn:microsoft.com/office/officeart/2008/layout/LinedList"/>
    <dgm:cxn modelId="{8556586C-5AFA-44C7-9930-E7626641F557}" type="presParOf" srcId="{8576DF50-E3A6-4676-B198-3D701C624227}" destId="{F2AAD044-3933-4764-8DBA-BFDCA8B1F4EA}" srcOrd="4" destOrd="0" presId="urn:microsoft.com/office/officeart/2008/layout/LinedList"/>
    <dgm:cxn modelId="{51B25B13-890D-45C9-861F-3F66899F7E41}" type="presParOf" srcId="{8576DF50-E3A6-4676-B198-3D701C624227}" destId="{0FDB81B1-C77A-480F-B62B-D5BA4BAD5ED9}" srcOrd="5" destOrd="0" presId="urn:microsoft.com/office/officeart/2008/layout/LinedList"/>
    <dgm:cxn modelId="{5FEEBD15-486E-42FE-9C9E-590ED790B959}" type="presParOf" srcId="{0FDB81B1-C77A-480F-B62B-D5BA4BAD5ED9}" destId="{291703CE-8503-4767-A696-DDB44B2AA43A}" srcOrd="0" destOrd="0" presId="urn:microsoft.com/office/officeart/2008/layout/LinedList"/>
    <dgm:cxn modelId="{43A69144-50F2-4027-848D-69C417DC44DB}" type="presParOf" srcId="{0FDB81B1-C77A-480F-B62B-D5BA4BAD5ED9}" destId="{AA1AA04D-8C7E-4DEA-880A-DAF4460760BF}" srcOrd="1" destOrd="0" presId="urn:microsoft.com/office/officeart/2008/layout/LinedList"/>
    <dgm:cxn modelId="{9FB98B08-121D-4332-A430-6C08DF07216D}" type="presParOf" srcId="{8576DF50-E3A6-4676-B198-3D701C624227}" destId="{16F22DA4-3B79-41DC-AD4A-4DCF268FCD91}" srcOrd="6" destOrd="0" presId="urn:microsoft.com/office/officeart/2008/layout/LinedList"/>
    <dgm:cxn modelId="{E38566C6-97B8-4138-A157-A2F5ED5284F0}" type="presParOf" srcId="{8576DF50-E3A6-4676-B198-3D701C624227}" destId="{75CE2AEB-516C-4843-9229-FAE067FC8E05}" srcOrd="7" destOrd="0" presId="urn:microsoft.com/office/officeart/2008/layout/LinedList"/>
    <dgm:cxn modelId="{6B22B39D-6DB3-4914-A195-155BAD676277}" type="presParOf" srcId="{75CE2AEB-516C-4843-9229-FAE067FC8E05}" destId="{F8298C40-AD48-4B5D-87C0-BC81B5688479}" srcOrd="0" destOrd="0" presId="urn:microsoft.com/office/officeart/2008/layout/LinedList"/>
    <dgm:cxn modelId="{EB03694D-8963-486F-B8AC-C5D917AA5020}" type="presParOf" srcId="{75CE2AEB-516C-4843-9229-FAE067FC8E05}" destId="{388C6065-17F3-4046-A112-E59A8FCFEE6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9897E-2C77-4E25-9A6B-809A370FE05E}">
      <dsp:nvSpPr>
        <dsp:cNvPr id="0" name=""/>
        <dsp:cNvSpPr/>
      </dsp:nvSpPr>
      <dsp:spPr>
        <a:xfrm>
          <a:off x="0" y="2013"/>
          <a:ext cx="650394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909146-23C5-4A2C-9719-AEE5B0F7837B}">
      <dsp:nvSpPr>
        <dsp:cNvPr id="0" name=""/>
        <dsp:cNvSpPr/>
      </dsp:nvSpPr>
      <dsp:spPr>
        <a:xfrm>
          <a:off x="0" y="2013"/>
          <a:ext cx="1300789" cy="1372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240030" rIns="240030" bIns="240030" numCol="1" spcCol="1270" anchor="t" anchorCtr="0">
          <a:noAutofit/>
        </a:bodyPr>
        <a:lstStyle/>
        <a:p>
          <a:pPr marL="0" lvl="0" indent="0" algn="l" defTabSz="2800350">
            <a:lnSpc>
              <a:spcPct val="90000"/>
            </a:lnSpc>
            <a:spcBef>
              <a:spcPct val="0"/>
            </a:spcBef>
            <a:spcAft>
              <a:spcPct val="35000"/>
            </a:spcAft>
            <a:buNone/>
          </a:pPr>
          <a:r>
            <a:rPr lang="en-US" sz="6300" kern="1200" dirty="0">
              <a:latin typeface="Georgia Pro Semibold"/>
            </a:rPr>
            <a:t>1</a:t>
          </a:r>
          <a:endParaRPr lang="en-US" sz="6300" kern="1200" dirty="0"/>
        </a:p>
      </dsp:txBody>
      <dsp:txXfrm>
        <a:off x="0" y="2013"/>
        <a:ext cx="1300789" cy="1372913"/>
      </dsp:txXfrm>
    </dsp:sp>
    <dsp:sp modelId="{7758319A-8115-4426-9ED2-8CDA01078FC9}">
      <dsp:nvSpPr>
        <dsp:cNvPr id="0" name=""/>
        <dsp:cNvSpPr/>
      </dsp:nvSpPr>
      <dsp:spPr>
        <a:xfrm>
          <a:off x="1398349" y="64357"/>
          <a:ext cx="5105599" cy="1246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To develop a system that classifies Kannada sentences into various sentiment categories, including Sad, Fear, Anger, and Joy</a:t>
          </a:r>
          <a:r>
            <a:rPr lang="en-IN" sz="1900" kern="1200" dirty="0"/>
            <a:t>.</a:t>
          </a:r>
          <a:endParaRPr lang="en-US" sz="1900" kern="1200" dirty="0"/>
        </a:p>
      </dsp:txBody>
      <dsp:txXfrm>
        <a:off x="1398349" y="64357"/>
        <a:ext cx="5105599" cy="1246884"/>
      </dsp:txXfrm>
    </dsp:sp>
    <dsp:sp modelId="{289FCB34-DBD5-44DE-9DCA-8687A6526E76}">
      <dsp:nvSpPr>
        <dsp:cNvPr id="0" name=""/>
        <dsp:cNvSpPr/>
      </dsp:nvSpPr>
      <dsp:spPr>
        <a:xfrm>
          <a:off x="1300789" y="1311241"/>
          <a:ext cx="5203159" cy="0"/>
        </a:xfrm>
        <a:prstGeom prst="line">
          <a:avLst/>
        </a:prstGeom>
        <a:noFill/>
        <a:ln w="6350" cap="flat" cmpd="sng" algn="ctr">
          <a:solidFill>
            <a:schemeClr val="accent3">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A4A92CC4-2EF4-4240-8761-C34D19616630}">
      <dsp:nvSpPr>
        <dsp:cNvPr id="0" name=""/>
        <dsp:cNvSpPr/>
      </dsp:nvSpPr>
      <dsp:spPr>
        <a:xfrm>
          <a:off x="0" y="1374926"/>
          <a:ext cx="650394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FBCCC29-2752-4A5B-A4A2-943AE5CAB66F}">
      <dsp:nvSpPr>
        <dsp:cNvPr id="0" name=""/>
        <dsp:cNvSpPr/>
      </dsp:nvSpPr>
      <dsp:spPr>
        <a:xfrm>
          <a:off x="0" y="1374926"/>
          <a:ext cx="1300789" cy="1372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240030" rIns="240030" bIns="240030" numCol="1" spcCol="1270" anchor="t" anchorCtr="0">
          <a:noAutofit/>
        </a:bodyPr>
        <a:lstStyle/>
        <a:p>
          <a:pPr marL="0" lvl="0" indent="0" algn="l" defTabSz="2800350">
            <a:lnSpc>
              <a:spcPct val="90000"/>
            </a:lnSpc>
            <a:spcBef>
              <a:spcPct val="0"/>
            </a:spcBef>
            <a:spcAft>
              <a:spcPct val="35000"/>
            </a:spcAft>
            <a:buNone/>
          </a:pPr>
          <a:r>
            <a:rPr lang="en-US" sz="6300" kern="1200" dirty="0">
              <a:latin typeface="Georgia Pro Semibold"/>
            </a:rPr>
            <a:t>2</a:t>
          </a:r>
          <a:endParaRPr lang="en-US" sz="6300" kern="1200" dirty="0"/>
        </a:p>
      </dsp:txBody>
      <dsp:txXfrm>
        <a:off x="0" y="1374926"/>
        <a:ext cx="1300789" cy="1372913"/>
      </dsp:txXfrm>
    </dsp:sp>
    <dsp:sp modelId="{A582682C-FEA7-4CBD-BBF2-20C0223C5324}">
      <dsp:nvSpPr>
        <dsp:cNvPr id="0" name=""/>
        <dsp:cNvSpPr/>
      </dsp:nvSpPr>
      <dsp:spPr>
        <a:xfrm>
          <a:off x="1398349" y="1437270"/>
          <a:ext cx="5105599" cy="1246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To handle lengthy sentences, typically averaging around 10 words,</a:t>
          </a:r>
          <a:r>
            <a:rPr lang="en-IN" sz="1900" kern="1200" dirty="0"/>
            <a:t>ensuring a sufficient linguistic context for accurate classification</a:t>
          </a:r>
          <a:endParaRPr lang="en-US" sz="1900" kern="1200" dirty="0"/>
        </a:p>
      </dsp:txBody>
      <dsp:txXfrm>
        <a:off x="1398349" y="1437270"/>
        <a:ext cx="5105599" cy="1246884"/>
      </dsp:txXfrm>
    </dsp:sp>
    <dsp:sp modelId="{4020ADEF-F6EF-4AE6-89EB-06FE8315DE5D}">
      <dsp:nvSpPr>
        <dsp:cNvPr id="0" name=""/>
        <dsp:cNvSpPr/>
      </dsp:nvSpPr>
      <dsp:spPr>
        <a:xfrm>
          <a:off x="1300789" y="2684154"/>
          <a:ext cx="5203159" cy="0"/>
        </a:xfrm>
        <a:prstGeom prst="line">
          <a:avLst/>
        </a:prstGeom>
        <a:noFill/>
        <a:ln w="6350" cap="flat" cmpd="sng" algn="ctr">
          <a:solidFill>
            <a:schemeClr val="accent3">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FC1E1D3C-4055-42FF-AC89-5FDDECF6EE23}">
      <dsp:nvSpPr>
        <dsp:cNvPr id="0" name=""/>
        <dsp:cNvSpPr/>
      </dsp:nvSpPr>
      <dsp:spPr>
        <a:xfrm>
          <a:off x="0" y="2747839"/>
          <a:ext cx="650394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244240A-9ABB-4313-B390-D01958E80DAE}">
      <dsp:nvSpPr>
        <dsp:cNvPr id="0" name=""/>
        <dsp:cNvSpPr/>
      </dsp:nvSpPr>
      <dsp:spPr>
        <a:xfrm>
          <a:off x="0" y="2747839"/>
          <a:ext cx="1300789" cy="1372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240030" rIns="240030" bIns="240030" numCol="1" spcCol="1270" anchor="t" anchorCtr="0">
          <a:noAutofit/>
        </a:bodyPr>
        <a:lstStyle/>
        <a:p>
          <a:pPr marL="0" lvl="0" indent="0" algn="l" defTabSz="2800350">
            <a:lnSpc>
              <a:spcPct val="90000"/>
            </a:lnSpc>
            <a:spcBef>
              <a:spcPct val="0"/>
            </a:spcBef>
            <a:spcAft>
              <a:spcPct val="35000"/>
            </a:spcAft>
            <a:buNone/>
          </a:pPr>
          <a:r>
            <a:rPr lang="en-US" sz="6300" kern="1200" dirty="0">
              <a:latin typeface="Georgia Pro Semibold"/>
            </a:rPr>
            <a:t>3</a:t>
          </a:r>
          <a:endParaRPr lang="en-US" sz="6300" kern="1200" dirty="0"/>
        </a:p>
      </dsp:txBody>
      <dsp:txXfrm>
        <a:off x="0" y="2747839"/>
        <a:ext cx="1300789" cy="1372913"/>
      </dsp:txXfrm>
    </dsp:sp>
    <dsp:sp modelId="{EE2D6C96-616C-4E7F-8144-14CBA814DD5F}">
      <dsp:nvSpPr>
        <dsp:cNvPr id="0" name=""/>
        <dsp:cNvSpPr/>
      </dsp:nvSpPr>
      <dsp:spPr>
        <a:xfrm>
          <a:off x="1398349" y="2810183"/>
          <a:ext cx="5105599" cy="1246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To Improve the model's efficiency by utilizing large training dataset of size 2000 sentences</a:t>
          </a:r>
        </a:p>
      </dsp:txBody>
      <dsp:txXfrm>
        <a:off x="1398349" y="2810183"/>
        <a:ext cx="5105599" cy="1246884"/>
      </dsp:txXfrm>
    </dsp:sp>
    <dsp:sp modelId="{A949B0C2-87FC-4F94-B4AD-5473FC165CCC}">
      <dsp:nvSpPr>
        <dsp:cNvPr id="0" name=""/>
        <dsp:cNvSpPr/>
      </dsp:nvSpPr>
      <dsp:spPr>
        <a:xfrm>
          <a:off x="1300789" y="4057067"/>
          <a:ext cx="5203159" cy="0"/>
        </a:xfrm>
        <a:prstGeom prst="line">
          <a:avLst/>
        </a:prstGeom>
        <a:noFill/>
        <a:ln w="6350" cap="flat" cmpd="sng" algn="ctr">
          <a:solidFill>
            <a:schemeClr val="accent3">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1785E-1E09-4950-8122-D351400E4469}">
      <dsp:nvSpPr>
        <dsp:cNvPr id="0" name=""/>
        <dsp:cNvSpPr/>
      </dsp:nvSpPr>
      <dsp:spPr>
        <a:xfrm>
          <a:off x="0" y="2277"/>
          <a:ext cx="6449246" cy="1154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9F6FC-AD57-4643-897A-8486E456D517}">
      <dsp:nvSpPr>
        <dsp:cNvPr id="0" name=""/>
        <dsp:cNvSpPr/>
      </dsp:nvSpPr>
      <dsp:spPr>
        <a:xfrm>
          <a:off x="349193" y="262008"/>
          <a:ext cx="634897" cy="6348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367610-D6C3-40C7-A1D7-F05EA779107E}">
      <dsp:nvSpPr>
        <dsp:cNvPr id="0" name=""/>
        <dsp:cNvSpPr/>
      </dsp:nvSpPr>
      <dsp:spPr>
        <a:xfrm>
          <a:off x="1333284" y="2277"/>
          <a:ext cx="5115961" cy="115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0" tIns="122170" rIns="122170" bIns="122170" numCol="1" spcCol="1270" anchor="ctr" anchorCtr="0">
          <a:noAutofit/>
        </a:bodyPr>
        <a:lstStyle/>
        <a:p>
          <a:pPr marL="0" lvl="0" indent="0" algn="l" defTabSz="977900">
            <a:lnSpc>
              <a:spcPct val="100000"/>
            </a:lnSpc>
            <a:spcBef>
              <a:spcPct val="0"/>
            </a:spcBef>
            <a:spcAft>
              <a:spcPct val="35000"/>
            </a:spcAft>
            <a:buNone/>
          </a:pPr>
          <a:r>
            <a:rPr lang="en-US" sz="2200" kern="1200">
              <a:solidFill>
                <a:srgbClr val="000000"/>
              </a:solidFill>
              <a:latin typeface="Calibri"/>
              <a:cs typeface="Calibri"/>
            </a:rPr>
            <a:t>Memory : Minimum 1 GB, Recommended 4 GB or above</a:t>
          </a:r>
          <a:endParaRPr lang="en-US" sz="2200" kern="1200" dirty="0"/>
        </a:p>
      </dsp:txBody>
      <dsp:txXfrm>
        <a:off x="1333284" y="2277"/>
        <a:ext cx="5115961" cy="1154358"/>
      </dsp:txXfrm>
    </dsp:sp>
    <dsp:sp modelId="{B55F77A1-17C8-4C4D-80C7-5199B2A98B5D}">
      <dsp:nvSpPr>
        <dsp:cNvPr id="0" name=""/>
        <dsp:cNvSpPr/>
      </dsp:nvSpPr>
      <dsp:spPr>
        <a:xfrm>
          <a:off x="0" y="1445225"/>
          <a:ext cx="6449246" cy="1154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9A4EF-B0A8-413E-AB09-4042506099B3}">
      <dsp:nvSpPr>
        <dsp:cNvPr id="0" name=""/>
        <dsp:cNvSpPr/>
      </dsp:nvSpPr>
      <dsp:spPr>
        <a:xfrm>
          <a:off x="349193" y="1704956"/>
          <a:ext cx="634897" cy="6348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641490-6B64-40DE-BC0B-15339B439A81}">
      <dsp:nvSpPr>
        <dsp:cNvPr id="0" name=""/>
        <dsp:cNvSpPr/>
      </dsp:nvSpPr>
      <dsp:spPr>
        <a:xfrm>
          <a:off x="1333284" y="1445225"/>
          <a:ext cx="5115961" cy="115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0" tIns="122170" rIns="122170" bIns="122170" numCol="1" spcCol="1270" anchor="ctr" anchorCtr="0">
          <a:noAutofit/>
        </a:bodyPr>
        <a:lstStyle/>
        <a:p>
          <a:pPr marL="0" lvl="0" indent="0" algn="l" defTabSz="977900">
            <a:lnSpc>
              <a:spcPct val="100000"/>
            </a:lnSpc>
            <a:spcBef>
              <a:spcPct val="0"/>
            </a:spcBef>
            <a:spcAft>
              <a:spcPct val="35000"/>
            </a:spcAft>
            <a:buNone/>
          </a:pPr>
          <a:r>
            <a:rPr lang="en-US" sz="2200" kern="1200"/>
            <a:t>Ethernet connection OR a wireless adapter</a:t>
          </a:r>
          <a:endParaRPr lang="en-US" sz="2200" kern="1200" dirty="0"/>
        </a:p>
      </dsp:txBody>
      <dsp:txXfrm>
        <a:off x="1333284" y="1445225"/>
        <a:ext cx="5115961" cy="1154358"/>
      </dsp:txXfrm>
    </dsp:sp>
    <dsp:sp modelId="{E45D87AF-A520-4654-97A6-7A11B7433EF9}">
      <dsp:nvSpPr>
        <dsp:cNvPr id="0" name=""/>
        <dsp:cNvSpPr/>
      </dsp:nvSpPr>
      <dsp:spPr>
        <a:xfrm>
          <a:off x="0" y="2888173"/>
          <a:ext cx="6449246" cy="1154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FA4EA-CD24-4DF2-9B8D-2E7913DB9045}">
      <dsp:nvSpPr>
        <dsp:cNvPr id="0" name=""/>
        <dsp:cNvSpPr/>
      </dsp:nvSpPr>
      <dsp:spPr>
        <a:xfrm>
          <a:off x="349193" y="3147904"/>
          <a:ext cx="634897" cy="6348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25F5C5-49F5-4CDC-A733-4172C1CAC9DF}">
      <dsp:nvSpPr>
        <dsp:cNvPr id="0" name=""/>
        <dsp:cNvSpPr/>
      </dsp:nvSpPr>
      <dsp:spPr>
        <a:xfrm>
          <a:off x="1333284" y="2888173"/>
          <a:ext cx="5115961" cy="115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0" tIns="122170" rIns="122170" bIns="122170" numCol="1" spcCol="1270" anchor="ctr" anchorCtr="0">
          <a:noAutofit/>
        </a:bodyPr>
        <a:lstStyle/>
        <a:p>
          <a:pPr marL="0" lvl="0" indent="0" algn="l" defTabSz="977900">
            <a:lnSpc>
              <a:spcPct val="100000"/>
            </a:lnSpc>
            <a:spcBef>
              <a:spcPct val="0"/>
            </a:spcBef>
            <a:spcAft>
              <a:spcPct val="35000"/>
            </a:spcAft>
            <a:buNone/>
          </a:pPr>
          <a:r>
            <a:rPr lang="en-US" sz="2200" kern="1200"/>
            <a:t>Hard Drive: Minimum 32 GB, Recommended 64 GB or more</a:t>
          </a:r>
          <a:endParaRPr lang="en-US" sz="2200" kern="1200" dirty="0"/>
        </a:p>
      </dsp:txBody>
      <dsp:txXfrm>
        <a:off x="1333284" y="2888173"/>
        <a:ext cx="5115961" cy="1154358"/>
      </dsp:txXfrm>
    </dsp:sp>
    <dsp:sp modelId="{69A4DDB9-003A-4131-BA27-6A9BBAFC0B58}">
      <dsp:nvSpPr>
        <dsp:cNvPr id="0" name=""/>
        <dsp:cNvSpPr/>
      </dsp:nvSpPr>
      <dsp:spPr>
        <a:xfrm>
          <a:off x="0" y="4331121"/>
          <a:ext cx="6449246" cy="1154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B8644D-59BF-44D3-987D-18E6ED2B713D}">
      <dsp:nvSpPr>
        <dsp:cNvPr id="0" name=""/>
        <dsp:cNvSpPr/>
      </dsp:nvSpPr>
      <dsp:spPr>
        <a:xfrm>
          <a:off x="349193" y="4590852"/>
          <a:ext cx="634897" cy="6348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4D00A4-C276-47C4-9D03-E563F101E804}">
      <dsp:nvSpPr>
        <dsp:cNvPr id="0" name=""/>
        <dsp:cNvSpPr/>
      </dsp:nvSpPr>
      <dsp:spPr>
        <a:xfrm>
          <a:off x="1333284" y="4331121"/>
          <a:ext cx="5115961" cy="115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70" tIns="122170" rIns="122170" bIns="122170" numCol="1" spcCol="1270" anchor="ctr" anchorCtr="0">
          <a:noAutofit/>
        </a:bodyPr>
        <a:lstStyle/>
        <a:p>
          <a:pPr marL="0" lvl="0" indent="0" algn="l" defTabSz="977900">
            <a:lnSpc>
              <a:spcPct val="100000"/>
            </a:lnSpc>
            <a:spcBef>
              <a:spcPct val="0"/>
            </a:spcBef>
            <a:spcAft>
              <a:spcPct val="35000"/>
            </a:spcAft>
            <a:buNone/>
          </a:pPr>
          <a:r>
            <a:rPr lang="en-US" sz="2200" kern="1200">
              <a:solidFill>
                <a:srgbClr val="444444"/>
              </a:solidFill>
              <a:latin typeface="Calibri"/>
              <a:cs typeface="Calibri"/>
            </a:rPr>
            <a:t>Processor: Minimum 1 GHz, Recommended 2GHz or more</a:t>
          </a:r>
          <a:endParaRPr lang="en-US" sz="2200" kern="1200" dirty="0">
            <a:solidFill>
              <a:srgbClr val="444444"/>
            </a:solidFill>
            <a:latin typeface="Calibri"/>
            <a:cs typeface="Calibri"/>
          </a:endParaRPr>
        </a:p>
      </dsp:txBody>
      <dsp:txXfrm>
        <a:off x="1333284" y="4331121"/>
        <a:ext cx="5115961" cy="11543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900C3-F7C8-4FD6-A215-93E8BD52CC11}">
      <dsp:nvSpPr>
        <dsp:cNvPr id="0" name=""/>
        <dsp:cNvSpPr/>
      </dsp:nvSpPr>
      <dsp:spPr>
        <a:xfrm>
          <a:off x="0" y="696"/>
          <a:ext cx="6151830" cy="16303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E8036-A360-44CF-9222-F0EC19BC2C85}">
      <dsp:nvSpPr>
        <dsp:cNvPr id="0" name=""/>
        <dsp:cNvSpPr/>
      </dsp:nvSpPr>
      <dsp:spPr>
        <a:xfrm>
          <a:off x="493167" y="367515"/>
          <a:ext cx="896667" cy="8966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613D0-9DF0-47F7-A793-F8DFD9D4F190}">
      <dsp:nvSpPr>
        <dsp:cNvPr id="0" name=""/>
        <dsp:cNvSpPr/>
      </dsp:nvSpPr>
      <dsp:spPr>
        <a:xfrm>
          <a:off x="1883001" y="696"/>
          <a:ext cx="4268829" cy="1630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541" tIns="172541" rIns="172541" bIns="172541" numCol="1" spcCol="1270" anchor="ctr" anchorCtr="0">
          <a:noAutofit/>
        </a:bodyPr>
        <a:lstStyle/>
        <a:p>
          <a:pPr marL="0" lvl="0" indent="0" algn="l" defTabSz="889000">
            <a:lnSpc>
              <a:spcPct val="100000"/>
            </a:lnSpc>
            <a:spcBef>
              <a:spcPct val="0"/>
            </a:spcBef>
            <a:spcAft>
              <a:spcPct val="35000"/>
            </a:spcAft>
            <a:buNone/>
          </a:pPr>
          <a:r>
            <a:rPr lang="en-US" sz="2000" kern="1200" dirty="0"/>
            <a:t>About 2000 Kannada phrases were collected from the internet for training the sentiment analysis model</a:t>
          </a:r>
        </a:p>
      </dsp:txBody>
      <dsp:txXfrm>
        <a:off x="1883001" y="696"/>
        <a:ext cx="4268829" cy="1630304"/>
      </dsp:txXfrm>
    </dsp:sp>
    <dsp:sp modelId="{C1DA73AF-DF72-4694-8EDF-1288C63AE1B3}">
      <dsp:nvSpPr>
        <dsp:cNvPr id="0" name=""/>
        <dsp:cNvSpPr/>
      </dsp:nvSpPr>
      <dsp:spPr>
        <a:xfrm>
          <a:off x="0" y="2038576"/>
          <a:ext cx="6151830" cy="16303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DC088-C929-47C6-83DD-32A5B3E9D31E}">
      <dsp:nvSpPr>
        <dsp:cNvPr id="0" name=""/>
        <dsp:cNvSpPr/>
      </dsp:nvSpPr>
      <dsp:spPr>
        <a:xfrm>
          <a:off x="493167" y="2405395"/>
          <a:ext cx="896667" cy="8966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B44582-9C96-4435-A7EA-48DFAD5E25D7}">
      <dsp:nvSpPr>
        <dsp:cNvPr id="0" name=""/>
        <dsp:cNvSpPr/>
      </dsp:nvSpPr>
      <dsp:spPr>
        <a:xfrm>
          <a:off x="1883001" y="2038576"/>
          <a:ext cx="4268829" cy="1630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541" tIns="172541" rIns="172541" bIns="172541" numCol="1" spcCol="1270" anchor="ctr" anchorCtr="0">
          <a:noAutofit/>
        </a:bodyPr>
        <a:lstStyle/>
        <a:p>
          <a:pPr marL="0" lvl="0" indent="0" algn="l" defTabSz="889000">
            <a:lnSpc>
              <a:spcPct val="100000"/>
            </a:lnSpc>
            <a:spcBef>
              <a:spcPct val="0"/>
            </a:spcBef>
            <a:spcAft>
              <a:spcPct val="35000"/>
            </a:spcAft>
            <a:buNone/>
          </a:pPr>
          <a:r>
            <a:rPr lang="en-US" sz="2000" kern="1200"/>
            <a:t>The collected phrases were categorized into four emotions: </a:t>
          </a:r>
          <a:r>
            <a:rPr lang="en-US" sz="2000" kern="1200">
              <a:latin typeface="Georgia Pro Semibold"/>
            </a:rPr>
            <a:t>Joy</a:t>
          </a:r>
          <a:r>
            <a:rPr lang="en-US" sz="2000" kern="1200"/>
            <a:t>, </a:t>
          </a:r>
          <a:r>
            <a:rPr lang="en-US" sz="2000" kern="1200">
              <a:latin typeface="Georgia Pro Semibold"/>
            </a:rPr>
            <a:t>Fear</a:t>
          </a:r>
          <a:r>
            <a:rPr lang="en-US" sz="2000" kern="1200"/>
            <a:t>, </a:t>
          </a:r>
          <a:r>
            <a:rPr lang="en-US" sz="2000" kern="1200">
              <a:latin typeface="Georgia Pro Semibold"/>
            </a:rPr>
            <a:t>Sadness</a:t>
          </a:r>
          <a:r>
            <a:rPr lang="en-US" sz="2000" kern="1200"/>
            <a:t>, and </a:t>
          </a:r>
          <a:r>
            <a:rPr lang="en-US" sz="2000" kern="1200">
              <a:latin typeface="Georgia Pro Semibold"/>
            </a:rPr>
            <a:t>Anger</a:t>
          </a:r>
          <a:endParaRPr lang="en-US" sz="2000" kern="1200" dirty="0"/>
        </a:p>
      </dsp:txBody>
      <dsp:txXfrm>
        <a:off x="1883001" y="2038576"/>
        <a:ext cx="4268829" cy="1630304"/>
      </dsp:txXfrm>
    </dsp:sp>
    <dsp:sp modelId="{EC4AE4E6-7D91-4765-8AE2-0AACD131885A}">
      <dsp:nvSpPr>
        <dsp:cNvPr id="0" name=""/>
        <dsp:cNvSpPr/>
      </dsp:nvSpPr>
      <dsp:spPr>
        <a:xfrm>
          <a:off x="0" y="4076457"/>
          <a:ext cx="6151830" cy="16303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4CA73-063D-4E6D-93EE-DCC42E8F7495}">
      <dsp:nvSpPr>
        <dsp:cNvPr id="0" name=""/>
        <dsp:cNvSpPr/>
      </dsp:nvSpPr>
      <dsp:spPr>
        <a:xfrm>
          <a:off x="493167" y="4443275"/>
          <a:ext cx="896667" cy="8966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25C70A-22A9-474A-AC31-D5DAEA633E42}">
      <dsp:nvSpPr>
        <dsp:cNvPr id="0" name=""/>
        <dsp:cNvSpPr/>
      </dsp:nvSpPr>
      <dsp:spPr>
        <a:xfrm>
          <a:off x="1883001" y="4076457"/>
          <a:ext cx="4268829" cy="1630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541" tIns="172541" rIns="172541" bIns="172541" numCol="1" spcCol="1270" anchor="ctr" anchorCtr="0">
          <a:noAutofit/>
        </a:bodyPr>
        <a:lstStyle/>
        <a:p>
          <a:pPr marL="0" lvl="0" indent="0" algn="l" defTabSz="889000">
            <a:lnSpc>
              <a:spcPct val="100000"/>
            </a:lnSpc>
            <a:spcBef>
              <a:spcPct val="0"/>
            </a:spcBef>
            <a:spcAft>
              <a:spcPct val="35000"/>
            </a:spcAft>
            <a:buNone/>
          </a:pPr>
          <a:r>
            <a:rPr lang="en-US" sz="2000" kern="1200"/>
            <a:t>The data was stored in the</a:t>
          </a:r>
          <a:r>
            <a:rPr lang="en-US" sz="2000" kern="1200">
              <a:latin typeface="Georgia Pro Semibold"/>
            </a:rPr>
            <a:t> XLSX</a:t>
          </a:r>
          <a:r>
            <a:rPr lang="en-US" sz="2000" kern="1200"/>
            <a:t> format for convenient handling and organization</a:t>
          </a:r>
          <a:endParaRPr lang="en-US" sz="2000" kern="1200" dirty="0"/>
        </a:p>
      </dsp:txBody>
      <dsp:txXfrm>
        <a:off x="1883001" y="4076457"/>
        <a:ext cx="4268829" cy="1630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B141F-32C8-4630-8076-08666D9EC396}">
      <dsp:nvSpPr>
        <dsp:cNvPr id="0" name=""/>
        <dsp:cNvSpPr/>
      </dsp:nvSpPr>
      <dsp:spPr>
        <a:xfrm>
          <a:off x="0" y="2786"/>
          <a:ext cx="615183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31B4EA-EA06-4D25-B141-7B8654CDCFDD}">
      <dsp:nvSpPr>
        <dsp:cNvPr id="0" name=""/>
        <dsp:cNvSpPr/>
      </dsp:nvSpPr>
      <dsp:spPr>
        <a:xfrm>
          <a:off x="0" y="2786"/>
          <a:ext cx="6151830" cy="95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kern="1200" dirty="0">
              <a:latin typeface="+mn-lt"/>
              <a:cs typeface="Times New Roman"/>
            </a:rPr>
            <a:t>Proposed classification utilizing machine learning for Sentiment Analysis of Indian Regional Language using Kannada NLP.</a:t>
          </a:r>
          <a:endParaRPr lang="en-US" sz="1900" kern="1200" dirty="0">
            <a:latin typeface="+mn-lt"/>
          </a:endParaRPr>
        </a:p>
      </dsp:txBody>
      <dsp:txXfrm>
        <a:off x="0" y="2786"/>
        <a:ext cx="6151830" cy="950314"/>
      </dsp:txXfrm>
    </dsp:sp>
    <dsp:sp modelId="{0A4533FF-C2F8-4C81-948E-FB13295C198E}">
      <dsp:nvSpPr>
        <dsp:cNvPr id="0" name=""/>
        <dsp:cNvSpPr/>
      </dsp:nvSpPr>
      <dsp:spPr>
        <a:xfrm>
          <a:off x="0" y="953100"/>
          <a:ext cx="6151830" cy="0"/>
        </a:xfrm>
        <a:prstGeom prst="line">
          <a:avLst/>
        </a:prstGeom>
        <a:solidFill>
          <a:schemeClr val="accent2">
            <a:hueOff val="602613"/>
            <a:satOff val="0"/>
            <a:lumOff val="0"/>
            <a:alphaOff val="0"/>
          </a:schemeClr>
        </a:solidFill>
        <a:ln w="12700" cap="flat" cmpd="sng" algn="ctr">
          <a:solidFill>
            <a:schemeClr val="accent2">
              <a:hueOff val="602613"/>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D86C5-D34E-43EC-BD74-FAB93501851C}">
      <dsp:nvSpPr>
        <dsp:cNvPr id="0" name=""/>
        <dsp:cNvSpPr/>
      </dsp:nvSpPr>
      <dsp:spPr>
        <a:xfrm>
          <a:off x="0" y="953100"/>
          <a:ext cx="6151830" cy="95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kern="1200" dirty="0">
              <a:latin typeface="+mn-lt"/>
              <a:cs typeface="Times New Roman"/>
            </a:rPr>
            <a:t>Increased internet usage and widespread social media usage generate vast amounts of data daily, emphasizing the need for sentiment analysis.</a:t>
          </a:r>
          <a:endParaRPr lang="en-US" sz="1900" kern="1200" dirty="0">
            <a:latin typeface="+mn-lt"/>
          </a:endParaRPr>
        </a:p>
      </dsp:txBody>
      <dsp:txXfrm>
        <a:off x="0" y="953100"/>
        <a:ext cx="6151830" cy="950314"/>
      </dsp:txXfrm>
    </dsp:sp>
    <dsp:sp modelId="{41C0DB4E-14E9-4D19-B000-60C35C5A2F3D}">
      <dsp:nvSpPr>
        <dsp:cNvPr id="0" name=""/>
        <dsp:cNvSpPr/>
      </dsp:nvSpPr>
      <dsp:spPr>
        <a:xfrm>
          <a:off x="0" y="1903414"/>
          <a:ext cx="6151830" cy="0"/>
        </a:xfrm>
        <a:prstGeom prst="line">
          <a:avLst/>
        </a:prstGeom>
        <a:solidFill>
          <a:schemeClr val="accent2">
            <a:hueOff val="1205227"/>
            <a:satOff val="0"/>
            <a:lumOff val="0"/>
            <a:alphaOff val="0"/>
          </a:schemeClr>
        </a:solidFill>
        <a:ln w="12700" cap="flat" cmpd="sng" algn="ctr">
          <a:solidFill>
            <a:schemeClr val="accent2">
              <a:hueOff val="1205227"/>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3B23D-FBCC-49A9-AE00-07DFE397DBCF}">
      <dsp:nvSpPr>
        <dsp:cNvPr id="0" name=""/>
        <dsp:cNvSpPr/>
      </dsp:nvSpPr>
      <dsp:spPr>
        <a:xfrm>
          <a:off x="0" y="1903414"/>
          <a:ext cx="6151830" cy="95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kern="1200" dirty="0">
              <a:latin typeface="+mn-lt"/>
              <a:cs typeface="Times New Roman"/>
            </a:rPr>
            <a:t>English language has sophisticated sentiment analysis models, while Kannada language lacks such models.</a:t>
          </a:r>
          <a:endParaRPr lang="en-US" sz="1900" kern="1200" dirty="0">
            <a:latin typeface="+mn-lt"/>
          </a:endParaRPr>
        </a:p>
      </dsp:txBody>
      <dsp:txXfrm>
        <a:off x="0" y="1903414"/>
        <a:ext cx="6151830" cy="950314"/>
      </dsp:txXfrm>
    </dsp:sp>
    <dsp:sp modelId="{1D75222D-1ED3-4D03-880B-D78495B40058}">
      <dsp:nvSpPr>
        <dsp:cNvPr id="0" name=""/>
        <dsp:cNvSpPr/>
      </dsp:nvSpPr>
      <dsp:spPr>
        <a:xfrm>
          <a:off x="0" y="2853729"/>
          <a:ext cx="6151830" cy="0"/>
        </a:xfrm>
        <a:prstGeom prst="line">
          <a:avLst/>
        </a:prstGeom>
        <a:solidFill>
          <a:schemeClr val="accent2">
            <a:hueOff val="1807840"/>
            <a:satOff val="0"/>
            <a:lumOff val="0"/>
            <a:alphaOff val="0"/>
          </a:schemeClr>
        </a:solidFill>
        <a:ln w="12700" cap="flat" cmpd="sng" algn="ctr">
          <a:solidFill>
            <a:schemeClr val="accent2">
              <a:hueOff val="180784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398657-76A3-4944-B8C9-50A67997AE18}">
      <dsp:nvSpPr>
        <dsp:cNvPr id="0" name=""/>
        <dsp:cNvSpPr/>
      </dsp:nvSpPr>
      <dsp:spPr>
        <a:xfrm>
          <a:off x="0" y="2853729"/>
          <a:ext cx="6151830" cy="95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kern="1200" dirty="0">
              <a:latin typeface="+mn-lt"/>
              <a:cs typeface="Times New Roman"/>
            </a:rPr>
            <a:t>Effort made to develop an effective model for categorizing Kannada sentences using multiple classification techniques.</a:t>
          </a:r>
          <a:endParaRPr lang="en-US" sz="1900" kern="1200" dirty="0">
            <a:latin typeface="+mn-lt"/>
          </a:endParaRPr>
        </a:p>
      </dsp:txBody>
      <dsp:txXfrm>
        <a:off x="0" y="2853729"/>
        <a:ext cx="6151830" cy="950314"/>
      </dsp:txXfrm>
    </dsp:sp>
    <dsp:sp modelId="{0457F326-4E88-480B-8908-EF6753E460FA}">
      <dsp:nvSpPr>
        <dsp:cNvPr id="0" name=""/>
        <dsp:cNvSpPr/>
      </dsp:nvSpPr>
      <dsp:spPr>
        <a:xfrm>
          <a:off x="0" y="3804043"/>
          <a:ext cx="6151830" cy="0"/>
        </a:xfrm>
        <a:prstGeom prst="line">
          <a:avLst/>
        </a:prstGeom>
        <a:solidFill>
          <a:schemeClr val="accent2">
            <a:hueOff val="2410454"/>
            <a:satOff val="0"/>
            <a:lumOff val="0"/>
            <a:alphaOff val="0"/>
          </a:schemeClr>
        </a:solidFill>
        <a:ln w="12700" cap="flat" cmpd="sng" algn="ctr">
          <a:solidFill>
            <a:schemeClr val="accent2">
              <a:hueOff val="2410454"/>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82BDD5-935F-4256-838F-363B1CE499DE}">
      <dsp:nvSpPr>
        <dsp:cNvPr id="0" name=""/>
        <dsp:cNvSpPr/>
      </dsp:nvSpPr>
      <dsp:spPr>
        <a:xfrm>
          <a:off x="0" y="3804043"/>
          <a:ext cx="6151830" cy="95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kern="1200">
              <a:latin typeface="+mn-lt"/>
              <a:cs typeface="Times New Roman"/>
            </a:rPr>
            <a:t>Over 1500 Kannada sentences were manually classified into happy, angry, fear, or sad categories for training the model.</a:t>
          </a:r>
          <a:endParaRPr lang="en-US" sz="1900" kern="1200" dirty="0">
            <a:latin typeface="+mn-lt"/>
            <a:cs typeface="Times New Roman"/>
          </a:endParaRPr>
        </a:p>
      </dsp:txBody>
      <dsp:txXfrm>
        <a:off x="0" y="3804043"/>
        <a:ext cx="6151830" cy="950314"/>
      </dsp:txXfrm>
    </dsp:sp>
    <dsp:sp modelId="{884C36CB-9D5F-432A-ABEB-0521401C1457}">
      <dsp:nvSpPr>
        <dsp:cNvPr id="0" name=""/>
        <dsp:cNvSpPr/>
      </dsp:nvSpPr>
      <dsp:spPr>
        <a:xfrm>
          <a:off x="0" y="4754357"/>
          <a:ext cx="6151830" cy="0"/>
        </a:xfrm>
        <a:prstGeom prst="line">
          <a:avLst/>
        </a:prstGeom>
        <a:solidFill>
          <a:schemeClr val="accent2">
            <a:hueOff val="3013067"/>
            <a:satOff val="0"/>
            <a:lumOff val="0"/>
            <a:alphaOff val="0"/>
          </a:schemeClr>
        </a:solidFill>
        <a:ln w="12700" cap="flat" cmpd="sng" algn="ctr">
          <a:solidFill>
            <a:schemeClr val="accent2">
              <a:hueOff val="3013067"/>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980CF-BA08-4F34-9424-6554400FCAA1}">
      <dsp:nvSpPr>
        <dsp:cNvPr id="0" name=""/>
        <dsp:cNvSpPr/>
      </dsp:nvSpPr>
      <dsp:spPr>
        <a:xfrm>
          <a:off x="0" y="4754357"/>
          <a:ext cx="6151830" cy="95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rtl="0">
            <a:lnSpc>
              <a:spcPct val="90000"/>
            </a:lnSpc>
            <a:spcBef>
              <a:spcPct val="0"/>
            </a:spcBef>
            <a:spcAft>
              <a:spcPct val="35000"/>
            </a:spcAft>
            <a:buNone/>
          </a:pPr>
          <a:r>
            <a:rPr lang="en-US" sz="1900" kern="1200" dirty="0">
              <a:solidFill>
                <a:srgbClr val="000000"/>
              </a:solidFill>
              <a:latin typeface="+mn-lt"/>
              <a:cs typeface="Calibri"/>
            </a:rPr>
            <a:t>Data preparation is crucial, involving tokenization, data cleaning, stop word removal, and stemming to enhance model performance and reduce the dataset</a:t>
          </a:r>
          <a:endParaRPr lang="en-US" sz="1900" kern="1200" dirty="0">
            <a:latin typeface="+mn-lt"/>
            <a:cs typeface="Times New Roman"/>
          </a:endParaRPr>
        </a:p>
      </dsp:txBody>
      <dsp:txXfrm>
        <a:off x="0" y="4754357"/>
        <a:ext cx="6151830" cy="9503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84EFF-951D-4A5B-8630-BF21501D73CA}">
      <dsp:nvSpPr>
        <dsp:cNvPr id="0" name=""/>
        <dsp:cNvSpPr/>
      </dsp:nvSpPr>
      <dsp:spPr>
        <a:xfrm>
          <a:off x="0" y="0"/>
          <a:ext cx="615183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5EE224-36F8-4825-87CC-C6751A014C20}">
      <dsp:nvSpPr>
        <dsp:cNvPr id="0" name=""/>
        <dsp:cNvSpPr/>
      </dsp:nvSpPr>
      <dsp:spPr>
        <a:xfrm>
          <a:off x="0" y="0"/>
          <a:ext cx="6151830" cy="1426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Feature extraction performed using the TF-IDF approach after preprocessing the data</a:t>
          </a:r>
        </a:p>
      </dsp:txBody>
      <dsp:txXfrm>
        <a:off x="0" y="0"/>
        <a:ext cx="6151830" cy="1426864"/>
      </dsp:txXfrm>
    </dsp:sp>
    <dsp:sp modelId="{0457F326-4E88-480B-8908-EF6753E460FA}">
      <dsp:nvSpPr>
        <dsp:cNvPr id="0" name=""/>
        <dsp:cNvSpPr/>
      </dsp:nvSpPr>
      <dsp:spPr>
        <a:xfrm>
          <a:off x="0" y="1426864"/>
          <a:ext cx="6151830" cy="0"/>
        </a:xfrm>
        <a:prstGeom prst="line">
          <a:avLst/>
        </a:prstGeom>
        <a:solidFill>
          <a:schemeClr val="accent2">
            <a:hueOff val="1004356"/>
            <a:satOff val="0"/>
            <a:lumOff val="0"/>
            <a:alphaOff val="0"/>
          </a:schemeClr>
        </a:solidFill>
        <a:ln w="12700" cap="flat" cmpd="sng" algn="ctr">
          <a:solidFill>
            <a:schemeClr val="accent2">
              <a:hueOff val="1004356"/>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82BDD5-935F-4256-838F-363B1CE499DE}">
      <dsp:nvSpPr>
        <dsp:cNvPr id="0" name=""/>
        <dsp:cNvSpPr/>
      </dsp:nvSpPr>
      <dsp:spPr>
        <a:xfrm>
          <a:off x="0" y="1426864"/>
          <a:ext cx="6151830" cy="1426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Various classification techniques employed, including Linear SVC, Logistic Regression, SGD, K-Nearest Neighbors, Multinomial Naive Bayes, and Random Forest Classifier</a:t>
          </a:r>
        </a:p>
      </dsp:txBody>
      <dsp:txXfrm>
        <a:off x="0" y="1426864"/>
        <a:ext cx="6151830" cy="1426864"/>
      </dsp:txXfrm>
    </dsp:sp>
    <dsp:sp modelId="{F2AAD044-3933-4764-8DBA-BFDCA8B1F4EA}">
      <dsp:nvSpPr>
        <dsp:cNvPr id="0" name=""/>
        <dsp:cNvSpPr/>
      </dsp:nvSpPr>
      <dsp:spPr>
        <a:xfrm>
          <a:off x="0" y="2853729"/>
          <a:ext cx="6151830" cy="0"/>
        </a:xfrm>
        <a:prstGeom prst="line">
          <a:avLst/>
        </a:prstGeom>
        <a:solidFill>
          <a:schemeClr val="accent2">
            <a:hueOff val="2008712"/>
            <a:satOff val="0"/>
            <a:lumOff val="0"/>
            <a:alphaOff val="0"/>
          </a:schemeClr>
        </a:solidFill>
        <a:ln w="12700" cap="flat" cmpd="sng" algn="ctr">
          <a:solidFill>
            <a:schemeClr val="accent2">
              <a:hueOff val="2008712"/>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703CE-8503-4767-A696-DDB44B2AA43A}">
      <dsp:nvSpPr>
        <dsp:cNvPr id="0" name=""/>
        <dsp:cNvSpPr/>
      </dsp:nvSpPr>
      <dsp:spPr>
        <a:xfrm>
          <a:off x="0" y="2853729"/>
          <a:ext cx="6151830" cy="1426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The Linear Support Vector Classifier achieved the highest accuracy of 86.79% among all algorithms</a:t>
          </a:r>
        </a:p>
      </dsp:txBody>
      <dsp:txXfrm>
        <a:off x="0" y="2853729"/>
        <a:ext cx="6151830" cy="1426864"/>
      </dsp:txXfrm>
    </dsp:sp>
    <dsp:sp modelId="{16F22DA4-3B79-41DC-AD4A-4DCF268FCD91}">
      <dsp:nvSpPr>
        <dsp:cNvPr id="0" name=""/>
        <dsp:cNvSpPr/>
      </dsp:nvSpPr>
      <dsp:spPr>
        <a:xfrm>
          <a:off x="0" y="4280593"/>
          <a:ext cx="6151830" cy="0"/>
        </a:xfrm>
        <a:prstGeom prst="line">
          <a:avLst/>
        </a:prstGeom>
        <a:solidFill>
          <a:schemeClr val="accent2">
            <a:hueOff val="3013067"/>
            <a:satOff val="0"/>
            <a:lumOff val="0"/>
            <a:alphaOff val="0"/>
          </a:schemeClr>
        </a:solidFill>
        <a:ln w="12700" cap="flat" cmpd="sng" algn="ctr">
          <a:solidFill>
            <a:schemeClr val="accent2">
              <a:hueOff val="3013067"/>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298C40-AD48-4B5D-87C0-BC81B5688479}">
      <dsp:nvSpPr>
        <dsp:cNvPr id="0" name=""/>
        <dsp:cNvSpPr/>
      </dsp:nvSpPr>
      <dsp:spPr>
        <a:xfrm>
          <a:off x="0" y="4280593"/>
          <a:ext cx="6151830" cy="1426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Effectiveness of the model depends on data, highlighting the need for additional data collection</a:t>
          </a:r>
        </a:p>
      </dsp:txBody>
      <dsp:txXfrm>
        <a:off x="0" y="4280593"/>
        <a:ext cx="6151830" cy="14268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5/19/2023</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15735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5/19/2023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4595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5/19/2023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74986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5/19/2023</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314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5/19/2023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2554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5/19/2023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99657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5/19/2023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19371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5/19/2023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27216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5/19/2023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429839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5/19/2023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63110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5/19/2023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984733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5/19/2023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15827724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1019183" y="-257861"/>
            <a:ext cx="11566306" cy="5126986"/>
          </a:xfrm>
        </p:spPr>
        <p:txBody>
          <a:bodyPr vert="horz" lIns="91440" tIns="45720" rIns="91440" bIns="45720" rtlCol="0" anchor="b">
            <a:noAutofit/>
          </a:bodyPr>
          <a:lstStyle/>
          <a:p>
            <a:pPr algn="ctr"/>
            <a:r>
              <a:rPr lang="en-US" sz="2500" b="1" i="0" dirty="0">
                <a:latin typeface="Avenir Next LT Pro"/>
                <a:cs typeface="Times New Roman"/>
              </a:rPr>
              <a:t>BLDEA’s </a:t>
            </a:r>
            <a:endParaRPr lang="en-US" sz="2500" dirty="0">
              <a:latin typeface="Avenir Next LT Pro"/>
            </a:endParaRPr>
          </a:p>
          <a:p>
            <a:pPr algn="ctr"/>
            <a:r>
              <a:rPr lang="en-US" sz="2500" b="1" i="0" dirty="0">
                <a:latin typeface="Avenir Next LT Pro"/>
                <a:cs typeface="Times New Roman"/>
              </a:rPr>
              <a:t>V P Dr PG </a:t>
            </a:r>
            <a:r>
              <a:rPr lang="en-US" sz="2500" b="1" i="0" dirty="0" err="1">
                <a:latin typeface="Avenir Next LT Pro"/>
                <a:cs typeface="Times New Roman"/>
              </a:rPr>
              <a:t>Halakatti</a:t>
            </a:r>
            <a:r>
              <a:rPr lang="en-US" sz="2500" b="1" i="0" dirty="0">
                <a:latin typeface="Avenir Next LT Pro"/>
                <a:cs typeface="Times New Roman"/>
              </a:rPr>
              <a:t> College of Engineering &amp; Technology</a:t>
            </a:r>
            <a:endParaRPr lang="en-US" sz="2500" dirty="0">
              <a:latin typeface="Avenir Next LT Pro"/>
            </a:endParaRPr>
          </a:p>
          <a:p>
            <a:pPr algn="ctr"/>
            <a:r>
              <a:rPr lang="en-US" sz="2500" b="1" i="0" dirty="0">
                <a:latin typeface="Avenir Next LT Pro"/>
                <a:cs typeface="Times New Roman"/>
              </a:rPr>
              <a:t>Vijayapura  - 586103</a:t>
            </a:r>
            <a:br>
              <a:rPr lang="en-US" sz="2500" b="1" i="0" dirty="0">
                <a:latin typeface="Avenir Next LT Pro"/>
                <a:cs typeface="Times New Roman"/>
              </a:rPr>
            </a:br>
            <a:br>
              <a:rPr lang="en-US" sz="2500" b="1" i="0" dirty="0">
                <a:latin typeface="Avenir Next LT Pro"/>
                <a:cs typeface="Times New Roman"/>
              </a:rPr>
            </a:br>
            <a:r>
              <a:rPr lang="en-US" sz="2500" b="1" i="0" dirty="0">
                <a:latin typeface="Avenir Next LT Pro"/>
                <a:ea typeface="+mj-lt"/>
                <a:cs typeface="+mj-lt"/>
              </a:rPr>
              <a:t>Department of Computer Science &amp; Engineering</a:t>
            </a:r>
            <a:br>
              <a:rPr lang="en-US" sz="2500" b="1" i="0" dirty="0">
                <a:latin typeface="Avenir Next LT Pro"/>
                <a:ea typeface="+mj-lt"/>
                <a:cs typeface="+mj-lt"/>
              </a:rPr>
            </a:br>
            <a:endParaRPr lang="en-US" sz="2500" i="0">
              <a:latin typeface="Avenir Next LT Pro"/>
              <a:ea typeface="+mj-lt"/>
              <a:cs typeface="+mj-lt"/>
            </a:endParaRPr>
          </a:p>
          <a:p>
            <a:pPr algn="ctr"/>
            <a:r>
              <a:rPr lang="en-IN" sz="2500" i="0" dirty="0">
                <a:latin typeface="Avenir Next LT Pro"/>
                <a:ea typeface="+mj-lt"/>
                <a:cs typeface="+mj-lt"/>
              </a:rPr>
              <a:t>Presentation on</a:t>
            </a:r>
            <a:br>
              <a:rPr lang="en-IN" sz="2500" i="0" dirty="0">
                <a:latin typeface="Avenir Next LT Pro"/>
                <a:ea typeface="+mj-lt"/>
                <a:cs typeface="+mj-lt"/>
              </a:rPr>
            </a:br>
            <a:endParaRPr lang="en-US" sz="2500" i="0">
              <a:latin typeface="Avenir Next LT Pro"/>
              <a:ea typeface="+mj-lt"/>
              <a:cs typeface="+mj-lt"/>
            </a:endParaRPr>
          </a:p>
          <a:p>
            <a:pPr algn="ctr"/>
            <a:r>
              <a:rPr lang="en-US" sz="2800" b="1" i="0" dirty="0">
                <a:latin typeface="Avenir Next LT Pro"/>
                <a:ea typeface="+mj-lt"/>
                <a:cs typeface="+mj-lt"/>
              </a:rPr>
              <a:t>"Sentiment Analysis in Indian Regional Language -Kannada"</a:t>
            </a:r>
            <a:endParaRPr lang="en-US" sz="2800" i="0">
              <a:latin typeface="Avenir Next LT Pro"/>
              <a:ea typeface="+mj-lt"/>
              <a:cs typeface="+mj-lt"/>
            </a:endParaRPr>
          </a:p>
          <a:p>
            <a:pPr algn="ctr"/>
            <a:endParaRPr lang="en-US" sz="2800" b="1" i="0" dirty="0">
              <a:latin typeface="Avenir Next LT Pro"/>
              <a:cs typeface="Times New Roman"/>
            </a:endParaRPr>
          </a:p>
          <a:p>
            <a:pPr algn="ctr"/>
            <a:endParaRPr lang="en-US" sz="2500" dirty="0">
              <a:latin typeface="Avenir Next LT Pro"/>
            </a:endParaRPr>
          </a:p>
        </p:txBody>
      </p:sp>
      <p:sp>
        <p:nvSpPr>
          <p:cNvPr id="11" name="Freeform: Shape 10">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lIns="91440" tIns="45720" rIns="91440" bIns="45720" rtlCol="0" anchor="ctr"/>
            <a:lstStyle/>
            <a:p>
              <a:pPr algn="ctr"/>
              <a:endParaRPr lang="en-US" sz="2500" dirty="0"/>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lIns="91440" tIns="45720" rIns="91440" bIns="45720" rtlCol="0" anchor="ctr"/>
              <a:lstStyle/>
              <a:p>
                <a:pPr algn="ctr"/>
                <a:endParaRPr lang="en-US" sz="2500" dirty="0"/>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lIns="91440" tIns="45720" rIns="91440" bIns="45720" rtlCol="0" anchor="ctr"/>
              <a:lstStyle/>
              <a:p>
                <a:pPr algn="ctr"/>
                <a:endParaRPr lang="en-US" sz="2500" dirty="0"/>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lIns="91440" tIns="45720" rIns="91440" bIns="45720" rtlCol="0" anchor="ctr"/>
              <a:lstStyle/>
              <a:p>
                <a:pPr algn="ctr"/>
                <a:endParaRPr lang="en-US" sz="2500" dirty="0"/>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lIns="91440" tIns="45720" rIns="91440" bIns="45720" rtlCol="0" anchor="ctr"/>
              <a:lstStyle/>
              <a:p>
                <a:pPr algn="ctr"/>
                <a:endParaRPr lang="en-US" sz="2500" dirty="0"/>
              </a:p>
            </p:txBody>
          </p:sp>
        </p:grpSp>
      </p:grpSp>
      <p:sp>
        <p:nvSpPr>
          <p:cNvPr id="21" name="Freeform: Shape 2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500" b="0" i="0" u="none" strike="noStrike" kern="1200" cap="none" spc="0" normalizeH="0" baseline="0" noProof="0" dirty="0">
                <a:ln>
                  <a:noFill/>
                </a:ln>
                <a:effectLst/>
                <a:uLnTx/>
                <a:uFillTx/>
                <a:latin typeface="Avenir Next LT Pro"/>
              </a:endParaRPr>
            </a:p>
          </p:txBody>
        </p:sp>
        <p:sp>
          <p:nvSpPr>
            <p:cNvPr id="25" name="Freeform: Shape 2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500" b="0" i="0" u="none" strike="noStrike" kern="1200" cap="none" spc="0" normalizeH="0" baseline="0" noProof="0" dirty="0">
                <a:ln>
                  <a:noFill/>
                </a:ln>
                <a:effectLst/>
                <a:uLnTx/>
                <a:uFillTx/>
                <a:latin typeface="Avenir Next LT Pro"/>
              </a:endParaRPr>
            </a:p>
          </p:txBody>
        </p:sp>
        <p:sp>
          <p:nvSpPr>
            <p:cNvPr id="26" name="Freeform: Shape 2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500" b="0" i="0" u="none" strike="noStrike" kern="1200" cap="none" spc="0" normalizeH="0" baseline="0" noProof="0" dirty="0">
                <a:ln>
                  <a:noFill/>
                </a:ln>
                <a:effectLst/>
                <a:uLnTx/>
                <a:uFillTx/>
                <a:latin typeface="Avenir Next LT Pro"/>
              </a:endParaRPr>
            </a:p>
          </p:txBody>
        </p:sp>
        <p:sp>
          <p:nvSpPr>
            <p:cNvPr id="2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lIns="91440" tIns="45720" rIns="91440" bIns="45720" rtlCol="0" anchor="ctr"/>
            <a:lstStyle/>
            <a:p>
              <a:pPr algn="ctr"/>
              <a:endParaRPr lang="en-US" sz="2500" dirty="0"/>
            </a:p>
          </p:txBody>
        </p:sp>
        <p:sp>
          <p:nvSpPr>
            <p:cNvPr id="2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lIns="91440" tIns="45720" rIns="91440" bIns="45720" rtlCol="0" anchor="ctr"/>
            <a:lstStyle/>
            <a:p>
              <a:pPr algn="ctr"/>
              <a:endParaRPr lang="en-US" sz="2500" dirty="0"/>
            </a:p>
          </p:txBody>
        </p:sp>
        <p:sp>
          <p:nvSpPr>
            <p:cNvPr id="2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lIns="91440" tIns="45720" rIns="91440" bIns="45720" rtlCol="0" anchor="ctr"/>
            <a:lstStyle/>
            <a:p>
              <a:pPr algn="ctr"/>
              <a:endParaRPr lang="en-US" sz="2500" dirty="0"/>
            </a:p>
          </p:txBody>
        </p:sp>
        <p:sp>
          <p:nvSpPr>
            <p:cNvPr id="30" name="Freeform: Shape 2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00" dirty="0"/>
            </a:p>
          </p:txBody>
        </p:sp>
      </p:grpSp>
      <p:pic>
        <p:nvPicPr>
          <p:cNvPr id="5" name="Picture 5">
            <a:extLst>
              <a:ext uri="{FF2B5EF4-FFF2-40B4-BE49-F238E27FC236}">
                <a16:creationId xmlns:a16="http://schemas.microsoft.com/office/drawing/2014/main" id="{AE12BD7B-424A-A8DB-6CE1-1B7C5AD44A19}"/>
              </a:ext>
            </a:extLst>
          </p:cNvPr>
          <p:cNvPicPr>
            <a:picLocks noChangeAspect="1"/>
          </p:cNvPicPr>
          <p:nvPr/>
        </p:nvPicPr>
        <p:blipFill>
          <a:blip r:embed="rId2"/>
          <a:stretch>
            <a:fillRect/>
          </a:stretch>
        </p:blipFill>
        <p:spPr>
          <a:xfrm>
            <a:off x="281796" y="390260"/>
            <a:ext cx="1751165" cy="13904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4E1F8076-7851-03BC-8160-6F1DB09295DE}"/>
              </a:ext>
            </a:extLst>
          </p:cNvPr>
          <p:cNvSpPr txBox="1"/>
          <p:nvPr/>
        </p:nvSpPr>
        <p:spPr>
          <a:xfrm>
            <a:off x="281796" y="5011947"/>
            <a:ext cx="468414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Presented by:</a:t>
            </a:r>
            <a:r>
              <a:rPr lang="en-US" dirty="0"/>
              <a:t>               </a:t>
            </a:r>
            <a:endParaRPr lang="en-US" b="1" dirty="0"/>
          </a:p>
          <a:p>
            <a:r>
              <a:rPr lang="en-US" dirty="0"/>
              <a:t>Vaibhav Thobbi (2BL19CS106) </a:t>
            </a:r>
            <a:endParaRPr lang="en-US" dirty="0">
              <a:solidFill>
                <a:srgbClr val="000000"/>
              </a:solidFill>
            </a:endParaRPr>
          </a:p>
          <a:p>
            <a:r>
              <a:rPr lang="en-US" dirty="0"/>
              <a:t>Vineet Girgaonkar (2BL19CS110) </a:t>
            </a:r>
          </a:p>
          <a:p>
            <a:r>
              <a:rPr lang="en-US" dirty="0"/>
              <a:t>Nikhil </a:t>
            </a:r>
            <a:r>
              <a:rPr lang="en-US" dirty="0" err="1"/>
              <a:t>Gugawad</a:t>
            </a:r>
            <a:r>
              <a:rPr lang="en-US" dirty="0"/>
              <a:t> (2BL19CS057) </a:t>
            </a:r>
            <a:endParaRPr lang="en-US" dirty="0">
              <a:solidFill>
                <a:srgbClr val="222222"/>
              </a:solidFill>
            </a:endParaRPr>
          </a:p>
          <a:p>
            <a:r>
              <a:rPr lang="en-US" dirty="0"/>
              <a:t>Rohit Biradar (2BL19CS075) </a:t>
            </a:r>
          </a:p>
        </p:txBody>
      </p:sp>
      <p:sp>
        <p:nvSpPr>
          <p:cNvPr id="20" name="TextBox 19">
            <a:extLst>
              <a:ext uri="{FF2B5EF4-FFF2-40B4-BE49-F238E27FC236}">
                <a16:creationId xmlns:a16="http://schemas.microsoft.com/office/drawing/2014/main" id="{45962050-74E3-D2F9-F2C6-49CB29F22062}"/>
              </a:ext>
            </a:extLst>
          </p:cNvPr>
          <p:cNvSpPr txBox="1"/>
          <p:nvPr/>
        </p:nvSpPr>
        <p:spPr>
          <a:xfrm>
            <a:off x="7686137" y="583145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Under the guidance of</a:t>
            </a:r>
            <a:r>
              <a:rPr lang="en-US" b="1" dirty="0">
                <a:solidFill>
                  <a:srgbClr val="0C496B"/>
                </a:solidFill>
              </a:rPr>
              <a:t> </a:t>
            </a:r>
            <a:r>
              <a:rPr lang="en-US" dirty="0">
                <a:solidFill>
                  <a:srgbClr val="000000"/>
                </a:solidFill>
              </a:rPr>
              <a:t>Prof. D. M. </a:t>
            </a:r>
            <a:r>
              <a:rPr lang="en-US" err="1">
                <a:solidFill>
                  <a:srgbClr val="000000"/>
                </a:solidFill>
              </a:rPr>
              <a:t>Ijeri</a:t>
            </a:r>
            <a:endParaRPr lang="en-US" err="1"/>
          </a:p>
        </p:txBody>
      </p:sp>
    </p:spTree>
    <p:extLst>
      <p:ext uri="{BB962C8B-B14F-4D97-AF65-F5344CB8AC3E}">
        <p14:creationId xmlns:p14="http://schemas.microsoft.com/office/powerpoint/2010/main" val="4044679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646829" y="1528527"/>
            <a:ext cx="4421731" cy="4542073"/>
          </a:xfrm>
        </p:spPr>
        <p:txBody>
          <a:bodyPr anchor="t">
            <a:normAutofit/>
          </a:bodyPr>
          <a:lstStyle/>
          <a:p>
            <a:r>
              <a:rPr lang="en-US" dirty="0"/>
              <a:t>Hardware</a:t>
            </a:r>
            <a:br>
              <a:rPr lang="en-US" dirty="0"/>
            </a:br>
            <a:r>
              <a:rPr lang="en-US" dirty="0"/>
              <a:t>Requirements</a:t>
            </a:r>
            <a:endParaRPr lang="en-US"/>
          </a:p>
        </p:txBody>
      </p:sp>
      <p:sp>
        <p:nvSpPr>
          <p:cNvPr id="12" name="Freeform: Shape 11">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6" name="Content Placeholder">
            <a:extLst>
              <a:ext uri="{FF2B5EF4-FFF2-40B4-BE49-F238E27FC236}">
                <a16:creationId xmlns:a16="http://schemas.microsoft.com/office/drawing/2014/main" id="{D2DEAD38-79B2-4F49-11CD-B77AF0A04D6B}"/>
              </a:ext>
            </a:extLst>
          </p:cNvPr>
          <p:cNvGraphicFramePr>
            <a:graphicFrameLocks noGrp="1"/>
          </p:cNvGraphicFramePr>
          <p:nvPr>
            <p:ph idx="1"/>
            <p:extLst>
              <p:ext uri="{D42A27DB-BD31-4B8C-83A1-F6EECF244321}">
                <p14:modId xmlns:p14="http://schemas.microsoft.com/office/powerpoint/2010/main" val="783838182"/>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3507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Software</a:t>
            </a:r>
            <a:br>
              <a:rPr lang="en-US" dirty="0"/>
            </a:br>
            <a:r>
              <a:rPr lang="en-US" dirty="0"/>
              <a:t>Requirements</a:t>
            </a:r>
            <a:endParaRPr lang="en-US"/>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vert="horz" lIns="91440" tIns="45720" rIns="91440" bIns="45720" rtlCol="0" anchor="t">
            <a:normAutofit/>
          </a:bodyPr>
          <a:lstStyle/>
          <a:p>
            <a:pPr marL="171450" lvl="0" indent="-171450">
              <a:lnSpc>
                <a:spcPct val="100000"/>
              </a:lnSpc>
              <a:buChar char="•"/>
            </a:pPr>
            <a:r>
              <a:rPr lang="en-US" sz="1600" dirty="0"/>
              <a:t>Programming Language: Python 3.9.1</a:t>
            </a:r>
          </a:p>
          <a:p>
            <a:pPr marL="171450" lvl="0" indent="-171450">
              <a:lnSpc>
                <a:spcPct val="100000"/>
              </a:lnSpc>
              <a:buChar char="•"/>
            </a:pPr>
            <a:r>
              <a:rPr lang="en-US" sz="1600" dirty="0"/>
              <a:t>Integrated Development Environment : IDLE/PyCharm 2022.3.2</a:t>
            </a:r>
          </a:p>
          <a:p>
            <a:pPr marL="171450" lvl="0" indent="-171450">
              <a:lnSpc>
                <a:spcPct val="100000"/>
              </a:lnSpc>
              <a:buChar char="•"/>
            </a:pPr>
            <a:r>
              <a:rPr lang="en-US" sz="1600" dirty="0"/>
              <a:t>Library: NLTK</a:t>
            </a:r>
          </a:p>
          <a:p>
            <a:pPr marL="171450" lvl="0" indent="-171450">
              <a:lnSpc>
                <a:spcPct val="100000"/>
              </a:lnSpc>
              <a:buChar char="•"/>
            </a:pPr>
            <a:r>
              <a:rPr lang="en-US" sz="1600" dirty="0"/>
              <a:t>Operating System: Windows 10/ Ubuntu</a:t>
            </a:r>
          </a:p>
          <a:p>
            <a:pPr marL="171450" lvl="0" indent="-171450">
              <a:lnSpc>
                <a:spcPct val="100000"/>
              </a:lnSpc>
              <a:buChar char="•"/>
            </a:pPr>
            <a:r>
              <a:rPr lang="en-US" sz="1600" dirty="0"/>
              <a:t>Web Browser: Google Chrome/Firefox</a:t>
            </a:r>
          </a:p>
        </p:txBody>
      </p:sp>
      <p:pic>
        <p:nvPicPr>
          <p:cNvPr id="6" name="Picture 5" descr="Computer script on a screen">
            <a:extLst>
              <a:ext uri="{FF2B5EF4-FFF2-40B4-BE49-F238E27FC236}">
                <a16:creationId xmlns:a16="http://schemas.microsoft.com/office/drawing/2014/main" id="{9E58E1AA-966F-D300-39FD-8E5919EFAD3F}"/>
              </a:ext>
            </a:extLst>
          </p:cNvPr>
          <p:cNvPicPr>
            <a:picLocks noChangeAspect="1"/>
          </p:cNvPicPr>
          <p:nvPr/>
        </p:nvPicPr>
        <p:blipFill rotWithShape="1">
          <a:blip r:embed="rId2"/>
          <a:srcRect l="4004" r="40985" b="-3"/>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0457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Methodology.</a:t>
            </a:r>
            <a:endParaRPr lang="en-US"/>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vert="horz" lIns="91440" tIns="45720" rIns="91440" bIns="45720" rtlCol="0" anchor="t">
            <a:noAutofit/>
          </a:bodyPr>
          <a:lstStyle/>
          <a:p>
            <a:pPr marL="285750" indent="-285750">
              <a:lnSpc>
                <a:spcPct val="100000"/>
              </a:lnSpc>
              <a:buChar char="•"/>
            </a:pPr>
            <a:r>
              <a:rPr lang="en-US" sz="1600" dirty="0">
                <a:cs typeface="Segoe UI"/>
              </a:rPr>
              <a:t>Sentences are extracted from a carefully curated manual dataset</a:t>
            </a:r>
            <a:endParaRPr lang="en-US" dirty="0"/>
          </a:p>
          <a:p>
            <a:pPr marL="285750" indent="-285750">
              <a:lnSpc>
                <a:spcPct val="100000"/>
              </a:lnSpc>
              <a:buChar char="•"/>
            </a:pPr>
            <a:r>
              <a:rPr lang="en-US" sz="1600" dirty="0">
                <a:cs typeface="Segoe UI"/>
              </a:rPr>
              <a:t>The sentences are tokenized, breaking them down into smaller words for further analysis</a:t>
            </a:r>
          </a:p>
          <a:p>
            <a:pPr marL="285750" indent="-285750">
              <a:lnSpc>
                <a:spcPct val="100000"/>
              </a:lnSpc>
              <a:buChar char="•"/>
            </a:pPr>
            <a:r>
              <a:rPr lang="en-US" sz="1600" dirty="0">
                <a:cs typeface="Segoe UI"/>
              </a:rPr>
              <a:t>Data cleaning techniques are applied to remove unnecessary information from each sentence, including punctuation, commas, and other irrelevant elements</a:t>
            </a:r>
          </a:p>
          <a:p>
            <a:pPr marL="285750" indent="-285750">
              <a:lnSpc>
                <a:spcPct val="100000"/>
              </a:lnSpc>
              <a:buChar char="•"/>
            </a:pPr>
            <a:r>
              <a:rPr lang="en-US" sz="1600" dirty="0">
                <a:cs typeface="Segoe UI"/>
              </a:rPr>
              <a:t>Stop words, such as "</a:t>
            </a:r>
            <a:r>
              <a:rPr lang="en-US" sz="1600" dirty="0" err="1">
                <a:cs typeface="Segoe UI"/>
              </a:rPr>
              <a:t>ಆದರೆ</a:t>
            </a:r>
            <a:r>
              <a:rPr lang="en-US" sz="1600" dirty="0">
                <a:cs typeface="Segoe UI"/>
              </a:rPr>
              <a:t>" and "</a:t>
            </a:r>
            <a:r>
              <a:rPr lang="en-US" sz="1600" dirty="0" err="1">
                <a:cs typeface="Segoe UI"/>
              </a:rPr>
              <a:t>ಎಂದು</a:t>
            </a:r>
            <a:r>
              <a:rPr lang="en-US" sz="1600" dirty="0">
                <a:cs typeface="Segoe UI"/>
              </a:rPr>
              <a:t>," are eliminated from the sentences as they do not contribute to the semantic meaning</a:t>
            </a:r>
          </a:p>
          <a:p>
            <a:pPr marL="285750" indent="-285750">
              <a:lnSpc>
                <a:spcPct val="100000"/>
              </a:lnSpc>
              <a:buChar char="•"/>
            </a:pPr>
            <a:r>
              <a:rPr lang="en-US" sz="1600" dirty="0">
                <a:cs typeface="Segoe UI"/>
              </a:rPr>
              <a:t>The technique of stemming is employed to trace words back to their original form, enhancing linguistic analysis</a:t>
            </a:r>
          </a:p>
          <a:p>
            <a:pPr marL="285750" lvl="0" indent="-285750">
              <a:lnSpc>
                <a:spcPct val="100000"/>
              </a:lnSpc>
              <a:buChar char="•"/>
            </a:pPr>
            <a:endParaRPr lang="en-US" sz="1400" dirty="0"/>
          </a:p>
        </p:txBody>
      </p:sp>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6" descr="Diagram&#10;&#10;Description automatically generated">
            <a:extLst>
              <a:ext uri="{FF2B5EF4-FFF2-40B4-BE49-F238E27FC236}">
                <a16:creationId xmlns:a16="http://schemas.microsoft.com/office/drawing/2014/main" id="{75EE7AF7-A93C-FF47-D9BC-D8E15B3E133C}"/>
              </a:ext>
            </a:extLst>
          </p:cNvPr>
          <p:cNvPicPr>
            <a:picLocks noChangeAspect="1"/>
          </p:cNvPicPr>
          <p:nvPr/>
        </p:nvPicPr>
        <p:blipFill>
          <a:blip r:embed="rId2"/>
          <a:stretch>
            <a:fillRect/>
          </a:stretch>
        </p:blipFill>
        <p:spPr>
          <a:xfrm>
            <a:off x="6297633" y="295369"/>
            <a:ext cx="5347677" cy="6037225"/>
          </a:xfrm>
          <a:prstGeom prst="rect">
            <a:avLst/>
          </a:prstGeom>
        </p:spPr>
      </p:pic>
    </p:spTree>
    <p:extLst>
      <p:ext uri="{BB962C8B-B14F-4D97-AF65-F5344CB8AC3E}">
        <p14:creationId xmlns:p14="http://schemas.microsoft.com/office/powerpoint/2010/main" val="247510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Contd...</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vert="horz" lIns="91440" tIns="45720" rIns="91440" bIns="45720" rtlCol="0" anchor="t">
            <a:noAutofit/>
          </a:bodyPr>
          <a:lstStyle/>
          <a:p>
            <a:pPr marL="285750" lvl="0" indent="-285750">
              <a:lnSpc>
                <a:spcPct val="100000"/>
              </a:lnSpc>
              <a:buChar char="•"/>
            </a:pPr>
            <a:r>
              <a:rPr lang="en-US" sz="1600" dirty="0"/>
              <a:t>The sentences are then vectorized using TF-IDF vectorizer, representing them numerically for machine learning algorithms</a:t>
            </a:r>
          </a:p>
          <a:p>
            <a:pPr marL="285750" lvl="0" indent="-285750">
              <a:lnSpc>
                <a:spcPct val="100000"/>
              </a:lnSpc>
              <a:buChar char="•"/>
            </a:pPr>
            <a:r>
              <a:rPr lang="en-US" sz="1600" dirty="0"/>
              <a:t>The vectorized sentences are split into training and testing datasets, ensuring unbiased evaluation of the machine learning model</a:t>
            </a:r>
          </a:p>
          <a:p>
            <a:pPr marL="285750" lvl="0" indent="-285750">
              <a:lnSpc>
                <a:spcPct val="100000"/>
              </a:lnSpc>
              <a:buChar char="•"/>
            </a:pPr>
            <a:r>
              <a:rPr lang="en-US" sz="1600" dirty="0"/>
              <a:t>The training dataset is utilized to train the machine learning model, enabling it to learn patterns and sentiments within the Kannada language</a:t>
            </a:r>
          </a:p>
          <a:p>
            <a:pPr marL="285750" lvl="0" indent="-285750">
              <a:lnSpc>
                <a:spcPct val="100000"/>
              </a:lnSpc>
              <a:buChar char="•"/>
            </a:pPr>
            <a:r>
              <a:rPr lang="en-US" sz="1600" dirty="0"/>
              <a:t>The accuracy of the trained machine learning model is evaluated using the testing dataset, providing insights into its performance and generalization capabilities</a:t>
            </a:r>
          </a:p>
        </p:txBody>
      </p:sp>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6" descr="Diagram&#10;&#10;Description automatically generated">
            <a:extLst>
              <a:ext uri="{FF2B5EF4-FFF2-40B4-BE49-F238E27FC236}">
                <a16:creationId xmlns:a16="http://schemas.microsoft.com/office/drawing/2014/main" id="{F238EDD9-784F-28DC-BCEA-6DD90D90CF1F}"/>
              </a:ext>
            </a:extLst>
          </p:cNvPr>
          <p:cNvPicPr>
            <a:picLocks noChangeAspect="1"/>
          </p:cNvPicPr>
          <p:nvPr/>
        </p:nvPicPr>
        <p:blipFill>
          <a:blip r:embed="rId2"/>
          <a:stretch>
            <a:fillRect/>
          </a:stretch>
        </p:blipFill>
        <p:spPr>
          <a:xfrm>
            <a:off x="6470161" y="539784"/>
            <a:ext cx="5347677" cy="6037225"/>
          </a:xfrm>
          <a:prstGeom prst="rect">
            <a:avLst/>
          </a:prstGeom>
        </p:spPr>
      </p:pic>
    </p:spTree>
    <p:extLst>
      <p:ext uri="{BB962C8B-B14F-4D97-AF65-F5344CB8AC3E}">
        <p14:creationId xmlns:p14="http://schemas.microsoft.com/office/powerpoint/2010/main" val="3805157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638176"/>
            <a:ext cx="4266544" cy="2861770"/>
          </a:xfrm>
        </p:spPr>
        <p:txBody>
          <a:bodyPr anchor="b">
            <a:normAutofit/>
          </a:bodyPr>
          <a:lstStyle/>
          <a:p>
            <a:r>
              <a:rPr lang="en-US" dirty="0"/>
              <a:t>Data </a:t>
            </a:r>
            <a:br>
              <a:rPr lang="en-US" dirty="0"/>
            </a:br>
            <a:r>
              <a:rPr lang="en-US" dirty="0"/>
              <a:t>Collection.</a:t>
            </a:r>
            <a:endParaRPr lang="en-US"/>
          </a:p>
        </p:txBody>
      </p:sp>
      <p:grpSp>
        <p:nvGrpSpPr>
          <p:cNvPr id="12"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87"/>
            <a:ext cx="972241" cy="45719"/>
            <a:chOff x="4886325" y="3371754"/>
            <a:chExt cx="2418492" cy="113728"/>
          </a:xfrm>
          <a:solidFill>
            <a:schemeClr val="accent1"/>
          </a:solidFill>
        </p:grpSpPr>
        <p:sp>
          <p:nvSpPr>
            <p:cNvPr id="13"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6" name="Content Placeholder">
            <a:extLst>
              <a:ext uri="{FF2B5EF4-FFF2-40B4-BE49-F238E27FC236}">
                <a16:creationId xmlns:a16="http://schemas.microsoft.com/office/drawing/2014/main" id="{1A6A197F-796B-CC83-E478-4ED69E5F5038}"/>
              </a:ext>
            </a:extLst>
          </p:cNvPr>
          <p:cNvGraphicFramePr>
            <a:graphicFrameLocks noGrp="1"/>
          </p:cNvGraphicFramePr>
          <p:nvPr>
            <p:ph idx="1"/>
            <p:extLst>
              <p:ext uri="{D42A27DB-BD31-4B8C-83A1-F6EECF244321}">
                <p14:modId xmlns:p14="http://schemas.microsoft.com/office/powerpoint/2010/main" val="1413221532"/>
              </p:ext>
            </p:extLst>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35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13"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 name="Content Placeholder 7">
            <a:extLst>
              <a:ext uri="{FF2B5EF4-FFF2-40B4-BE49-F238E27FC236}">
                <a16:creationId xmlns:a16="http://schemas.microsoft.com/office/drawing/2014/main" id="{454D966A-25E4-872D-7182-A8DAFFF998D3}"/>
              </a:ext>
            </a:extLst>
          </p:cNvPr>
          <p:cNvSpPr>
            <a:spLocks noGrp="1"/>
          </p:cNvSpPr>
          <p:nvPr>
            <p:ph idx="1"/>
          </p:nvPr>
        </p:nvSpPr>
        <p:spPr>
          <a:xfrm>
            <a:off x="6580341" y="40674"/>
            <a:ext cx="4159233" cy="734879"/>
          </a:xfrm>
        </p:spPr>
        <p:txBody>
          <a:bodyPr vert="horz" lIns="91440" tIns="45720" rIns="91440" bIns="45720" rtlCol="0" anchor="t">
            <a:normAutofit/>
          </a:bodyPr>
          <a:lstStyle/>
          <a:p>
            <a:r>
              <a:rPr lang="en-US" sz="3600" i="1" dirty="0">
                <a:latin typeface="Georgia Pro Semibold"/>
                <a:ea typeface="+mn-lt"/>
                <a:cs typeface="+mn-lt"/>
              </a:rPr>
              <a:t>Sample Dataset.</a:t>
            </a:r>
          </a:p>
          <a:p>
            <a:endParaRPr lang="en-US" dirty="0"/>
          </a:p>
        </p:txBody>
      </p:sp>
      <p:pic>
        <p:nvPicPr>
          <p:cNvPr id="3" name="Picture 2">
            <a:extLst>
              <a:ext uri="{FF2B5EF4-FFF2-40B4-BE49-F238E27FC236}">
                <a16:creationId xmlns:a16="http://schemas.microsoft.com/office/drawing/2014/main" id="{4D0D4737-E4F0-044B-7F69-F12A291F344E}"/>
              </a:ext>
            </a:extLst>
          </p:cNvPr>
          <p:cNvPicPr>
            <a:picLocks noChangeAspect="1"/>
          </p:cNvPicPr>
          <p:nvPr/>
        </p:nvPicPr>
        <p:blipFill>
          <a:blip r:embed="rId2"/>
          <a:stretch>
            <a:fillRect/>
          </a:stretch>
        </p:blipFill>
        <p:spPr>
          <a:xfrm>
            <a:off x="0" y="843423"/>
            <a:ext cx="12192000" cy="6014577"/>
          </a:xfrm>
          <a:prstGeom prst="rect">
            <a:avLst/>
          </a:prstGeom>
        </p:spPr>
      </p:pic>
    </p:spTree>
    <p:extLst>
      <p:ext uri="{BB962C8B-B14F-4D97-AF65-F5344CB8AC3E}">
        <p14:creationId xmlns:p14="http://schemas.microsoft.com/office/powerpoint/2010/main" val="29032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18452" y="971398"/>
            <a:ext cx="5577547" cy="1584378"/>
          </a:xfrm>
        </p:spPr>
        <p:txBody>
          <a:bodyPr anchor="t">
            <a:normAutofit/>
          </a:bodyPr>
          <a:lstStyle/>
          <a:p>
            <a:r>
              <a:rPr lang="en-US" dirty="0"/>
              <a:t>Before</a:t>
            </a:r>
            <a:br>
              <a:rPr lang="en-US" dirty="0"/>
            </a:br>
            <a:r>
              <a:rPr lang="en-US" dirty="0"/>
              <a:t>Tokenization.</a:t>
            </a:r>
          </a:p>
        </p:txBody>
      </p:sp>
      <p:grpSp>
        <p:nvGrpSpPr>
          <p:cNvPr id="35"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1"/>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3">
            <a:extLst>
              <a:ext uri="{FF2B5EF4-FFF2-40B4-BE49-F238E27FC236}">
                <a16:creationId xmlns:a16="http://schemas.microsoft.com/office/drawing/2014/main" id="{A0653BBE-906F-9D49-68F8-A46AAA8A7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6144" y="645697"/>
            <a:ext cx="6740104" cy="1999916"/>
          </a:xfrm>
          <a:prstGeom prst="rect">
            <a:avLst/>
          </a:prstGeom>
        </p:spPr>
      </p:pic>
      <p:sp>
        <p:nvSpPr>
          <p:cNvPr id="43" name="Freeform: Shape 42">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5" name="Group 44">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6" name="Freeform: Shape 45">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a:extLst>
              <a:ext uri="{FF2B5EF4-FFF2-40B4-BE49-F238E27FC236}">
                <a16:creationId xmlns:a16="http://schemas.microsoft.com/office/drawing/2014/main" id="{3780D823-6D8E-305D-059B-C709F4421638}"/>
              </a:ext>
            </a:extLst>
          </p:cNvPr>
          <p:cNvSpPr txBox="1">
            <a:spLocks/>
          </p:cNvSpPr>
          <p:nvPr/>
        </p:nvSpPr>
        <p:spPr>
          <a:xfrm>
            <a:off x="7100804" y="4357268"/>
            <a:ext cx="4887206" cy="197834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r>
              <a:rPr lang="en-US" dirty="0"/>
              <a:t>After</a:t>
            </a:r>
          </a:p>
          <a:p>
            <a:r>
              <a:rPr lang="en-US" dirty="0">
                <a:ea typeface="+mj-lt"/>
                <a:cs typeface="+mj-lt"/>
              </a:rPr>
              <a:t>Tokenization.</a:t>
            </a:r>
            <a:endParaRPr lang="en-US" dirty="0"/>
          </a:p>
        </p:txBody>
      </p:sp>
      <p:pic>
        <p:nvPicPr>
          <p:cNvPr id="7" name="Picture 7">
            <a:extLst>
              <a:ext uri="{FF2B5EF4-FFF2-40B4-BE49-F238E27FC236}">
                <a16:creationId xmlns:a16="http://schemas.microsoft.com/office/drawing/2014/main" id="{35EBE914-56E6-E8DA-1B9D-89CBCC4834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287" y="4288443"/>
            <a:ext cx="6740104" cy="2004846"/>
          </a:xfrm>
          <a:prstGeom prst="rect">
            <a:avLst/>
          </a:prstGeom>
        </p:spPr>
      </p:pic>
    </p:spTree>
    <p:extLst>
      <p:ext uri="{BB962C8B-B14F-4D97-AF65-F5344CB8AC3E}">
        <p14:creationId xmlns:p14="http://schemas.microsoft.com/office/powerpoint/2010/main" val="4274317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18453" y="971398"/>
            <a:ext cx="4555094" cy="1584378"/>
          </a:xfrm>
        </p:spPr>
        <p:txBody>
          <a:bodyPr anchor="t">
            <a:normAutofit fontScale="90000"/>
          </a:bodyPr>
          <a:lstStyle/>
          <a:p>
            <a:r>
              <a:rPr lang="en-US" dirty="0"/>
              <a:t>Before Cleaning &amp; </a:t>
            </a:r>
            <a:r>
              <a:rPr lang="en-US" dirty="0" err="1"/>
              <a:t>Stopwords</a:t>
            </a:r>
            <a:r>
              <a:rPr lang="en-US" dirty="0"/>
              <a:t> removal.</a:t>
            </a:r>
          </a:p>
        </p:txBody>
      </p:sp>
      <p:grpSp>
        <p:nvGrpSpPr>
          <p:cNvPr id="35"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1"/>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3">
            <a:extLst>
              <a:ext uri="{FF2B5EF4-FFF2-40B4-BE49-F238E27FC236}">
                <a16:creationId xmlns:a16="http://schemas.microsoft.com/office/drawing/2014/main" id="{A0653BBE-906F-9D49-68F8-A46AAA8A7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77261" y="704942"/>
            <a:ext cx="6798987" cy="1898899"/>
          </a:xfrm>
          <a:prstGeom prst="rect">
            <a:avLst/>
          </a:prstGeom>
        </p:spPr>
      </p:pic>
      <p:sp>
        <p:nvSpPr>
          <p:cNvPr id="43" name="Freeform: Shape 42">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5" name="Group 44">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6" name="Freeform: Shape 45">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a:extLst>
              <a:ext uri="{FF2B5EF4-FFF2-40B4-BE49-F238E27FC236}">
                <a16:creationId xmlns:a16="http://schemas.microsoft.com/office/drawing/2014/main" id="{3780D823-6D8E-305D-059B-C709F4421638}"/>
              </a:ext>
            </a:extLst>
          </p:cNvPr>
          <p:cNvSpPr txBox="1">
            <a:spLocks/>
          </p:cNvSpPr>
          <p:nvPr/>
        </p:nvSpPr>
        <p:spPr>
          <a:xfrm>
            <a:off x="7100804" y="4357268"/>
            <a:ext cx="4887206" cy="197834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r>
              <a:rPr lang="en-US" dirty="0"/>
              <a:t>After Cleaning &amp; </a:t>
            </a:r>
            <a:r>
              <a:rPr lang="en-US" dirty="0" err="1"/>
              <a:t>Stopwords</a:t>
            </a:r>
            <a:r>
              <a:rPr lang="en-US" dirty="0"/>
              <a:t> removal.</a:t>
            </a:r>
          </a:p>
        </p:txBody>
      </p:sp>
      <p:pic>
        <p:nvPicPr>
          <p:cNvPr id="7" name="Picture 7">
            <a:extLst>
              <a:ext uri="{FF2B5EF4-FFF2-40B4-BE49-F238E27FC236}">
                <a16:creationId xmlns:a16="http://schemas.microsoft.com/office/drawing/2014/main" id="{35EBE914-56E6-E8DA-1B9D-89CBCC4834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287" y="4306357"/>
            <a:ext cx="6740104" cy="1969018"/>
          </a:xfrm>
          <a:prstGeom prst="rect">
            <a:avLst/>
          </a:prstGeom>
        </p:spPr>
      </p:pic>
    </p:spTree>
    <p:extLst>
      <p:ext uri="{BB962C8B-B14F-4D97-AF65-F5344CB8AC3E}">
        <p14:creationId xmlns:p14="http://schemas.microsoft.com/office/powerpoint/2010/main" val="4041567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18452" y="971398"/>
            <a:ext cx="5577547" cy="1584378"/>
          </a:xfrm>
        </p:spPr>
        <p:txBody>
          <a:bodyPr anchor="t">
            <a:normAutofit/>
          </a:bodyPr>
          <a:lstStyle/>
          <a:p>
            <a:r>
              <a:rPr lang="en-US" dirty="0"/>
              <a:t>Before </a:t>
            </a:r>
            <a:br>
              <a:rPr lang="en-US" dirty="0"/>
            </a:br>
            <a:r>
              <a:rPr lang="en-US" dirty="0"/>
              <a:t>Stemming.</a:t>
            </a:r>
          </a:p>
        </p:txBody>
      </p:sp>
      <p:grpSp>
        <p:nvGrpSpPr>
          <p:cNvPr id="35"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3" name="Freeform: Shape 42">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5" name="Group 44">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6" name="Freeform: Shape 45">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a:extLst>
              <a:ext uri="{FF2B5EF4-FFF2-40B4-BE49-F238E27FC236}">
                <a16:creationId xmlns:a16="http://schemas.microsoft.com/office/drawing/2014/main" id="{3780D823-6D8E-305D-059B-C709F4421638}"/>
              </a:ext>
            </a:extLst>
          </p:cNvPr>
          <p:cNvSpPr txBox="1">
            <a:spLocks/>
          </p:cNvSpPr>
          <p:nvPr/>
        </p:nvSpPr>
        <p:spPr>
          <a:xfrm>
            <a:off x="7100804" y="4357268"/>
            <a:ext cx="4887206" cy="197834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r>
              <a:rPr lang="en-US" dirty="0"/>
              <a:t>After</a:t>
            </a:r>
          </a:p>
          <a:p>
            <a:r>
              <a:rPr lang="en-US" dirty="0">
                <a:ea typeface="+mj-lt"/>
                <a:cs typeface="+mj-lt"/>
              </a:rPr>
              <a:t>Stemming.</a:t>
            </a:r>
            <a:endParaRPr lang="en-US" dirty="0"/>
          </a:p>
        </p:txBody>
      </p:sp>
      <p:pic>
        <p:nvPicPr>
          <p:cNvPr id="4" name="Picture 4">
            <a:extLst>
              <a:ext uri="{FF2B5EF4-FFF2-40B4-BE49-F238E27FC236}">
                <a16:creationId xmlns:a16="http://schemas.microsoft.com/office/drawing/2014/main" id="{C8C74B81-6E65-DE5F-B20C-EB10D95515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12589" y="620900"/>
            <a:ext cx="6740105" cy="2007484"/>
          </a:xfrm>
          <a:prstGeom prst="rect">
            <a:avLst/>
          </a:prstGeom>
        </p:spPr>
      </p:pic>
      <p:pic>
        <p:nvPicPr>
          <p:cNvPr id="5" name="Picture 7">
            <a:extLst>
              <a:ext uri="{FF2B5EF4-FFF2-40B4-BE49-F238E27FC236}">
                <a16:creationId xmlns:a16="http://schemas.microsoft.com/office/drawing/2014/main" id="{7A22F50D-5B0D-E029-C28C-D7E3974AE5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532" y="4362882"/>
            <a:ext cx="6740105" cy="1855970"/>
          </a:xfrm>
          <a:prstGeom prst="rect">
            <a:avLst/>
          </a:prstGeom>
        </p:spPr>
      </p:pic>
    </p:spTree>
    <p:extLst>
      <p:ext uri="{BB962C8B-B14F-4D97-AF65-F5344CB8AC3E}">
        <p14:creationId xmlns:p14="http://schemas.microsoft.com/office/powerpoint/2010/main" val="511151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589788"/>
            <a:ext cx="4922638" cy="2510921"/>
          </a:xfrm>
        </p:spPr>
        <p:txBody>
          <a:bodyPr>
            <a:normAutofit/>
          </a:bodyPr>
          <a:lstStyle/>
          <a:p>
            <a:r>
              <a:rPr lang="en-US" dirty="0"/>
              <a:t>Final Output.</a:t>
            </a:r>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3"/>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3">
            <a:extLst>
              <a:ext uri="{FF2B5EF4-FFF2-40B4-BE49-F238E27FC236}">
                <a16:creationId xmlns:a16="http://schemas.microsoft.com/office/drawing/2014/main" id="{5393E159-9622-3EDE-3894-486C839401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85191" y="1651028"/>
            <a:ext cx="7172855" cy="4145415"/>
          </a:xfrm>
          <a:prstGeom prst="rect">
            <a:avLst/>
          </a:prstGeom>
        </p:spPr>
      </p:pic>
      <p:sp>
        <p:nvSpPr>
          <p:cNvPr id="43" name="Freeform: Shape 42">
            <a:extLst>
              <a:ext uri="{FF2B5EF4-FFF2-40B4-BE49-F238E27FC236}">
                <a16:creationId xmlns:a16="http://schemas.microsoft.com/office/drawing/2014/main" id="{A019653D-2F73-443C-916C-3E9277B43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7002" y="5868567"/>
            <a:ext cx="3104998" cy="1002257"/>
          </a:xfrm>
          <a:custGeom>
            <a:avLst/>
            <a:gdLst>
              <a:gd name="connsiteX0" fmla="*/ 2220651 w 3104998"/>
              <a:gd name="connsiteY0" fmla="*/ 141 h 1002257"/>
              <a:gd name="connsiteX1" fmla="*/ 3076626 w 3104998"/>
              <a:gd name="connsiteY1" fmla="*/ 220708 h 1002257"/>
              <a:gd name="connsiteX2" fmla="*/ 3104998 w 3104998"/>
              <a:gd name="connsiteY2" fmla="*/ 237645 h 1002257"/>
              <a:gd name="connsiteX3" fmla="*/ 3104998 w 3104998"/>
              <a:gd name="connsiteY3" fmla="*/ 1002257 h 1002257"/>
              <a:gd name="connsiteX4" fmla="*/ 0 w 3104998"/>
              <a:gd name="connsiteY4" fmla="*/ 1002257 h 1002257"/>
              <a:gd name="connsiteX5" fmla="*/ 208734 w 3104998"/>
              <a:gd name="connsiteY5" fmla="*/ 868737 h 1002257"/>
              <a:gd name="connsiteX6" fmla="*/ 1364122 w 3104998"/>
              <a:gd name="connsiteY6" fmla="*/ 222705 h 1002257"/>
              <a:gd name="connsiteX7" fmla="*/ 2085269 w 3104998"/>
              <a:gd name="connsiteY7" fmla="*/ 7760 h 1002257"/>
              <a:gd name="connsiteX8" fmla="*/ 2220651 w 3104998"/>
              <a:gd name="connsiteY8" fmla="*/ 141 h 100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998" h="1002257">
                <a:moveTo>
                  <a:pt x="2220651" y="141"/>
                </a:moveTo>
                <a:cubicBezTo>
                  <a:pt x="2532946" y="-4033"/>
                  <a:pt x="2819845" y="84824"/>
                  <a:pt x="3076626" y="220708"/>
                </a:cubicBezTo>
                <a:lnTo>
                  <a:pt x="3104998" y="237645"/>
                </a:lnTo>
                <a:lnTo>
                  <a:pt x="3104998" y="1002257"/>
                </a:lnTo>
                <a:lnTo>
                  <a:pt x="0" y="1002257"/>
                </a:lnTo>
                <a:lnTo>
                  <a:pt x="208734" y="868737"/>
                </a:lnTo>
                <a:cubicBezTo>
                  <a:pt x="716785" y="552239"/>
                  <a:pt x="1150146" y="315174"/>
                  <a:pt x="1364122" y="222705"/>
                </a:cubicBezTo>
                <a:cubicBezTo>
                  <a:pt x="1588430" y="125724"/>
                  <a:pt x="1824360" y="33775"/>
                  <a:pt x="2085269" y="7760"/>
                </a:cubicBezTo>
                <a:cubicBezTo>
                  <a:pt x="2130905" y="3232"/>
                  <a:pt x="2176037" y="737"/>
                  <a:pt x="2220651" y="141"/>
                </a:cubicBezTo>
                <a:close/>
              </a:path>
            </a:pathLst>
          </a:cu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nvGrpSpPr>
          <p:cNvPr id="45" name="Group 44">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353866">
            <a:off x="9634788" y="5881498"/>
            <a:ext cx="1513209" cy="1055579"/>
            <a:chOff x="10631877" y="3331293"/>
            <a:chExt cx="1483323" cy="1034734"/>
          </a:xfrm>
          <a:solidFill>
            <a:schemeClr val="accent3">
              <a:lumMod val="40000"/>
              <a:lumOff val="60000"/>
            </a:schemeClr>
          </a:solidFill>
        </p:grpSpPr>
        <p:sp>
          <p:nvSpPr>
            <p:cNvPr id="46" name="Freeform: Shape 45">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83079" y="3331293"/>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31877" y="4207203"/>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03571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8" y="1114691"/>
            <a:ext cx="5512288" cy="1880555"/>
          </a:xfrm>
        </p:spPr>
        <p:txBody>
          <a:bodyPr anchor="t">
            <a:normAutofit/>
          </a:bodyPr>
          <a:lstStyle/>
          <a:p>
            <a:r>
              <a:rPr lang="en-US">
                <a:ea typeface="+mj-lt"/>
                <a:cs typeface="+mj-lt"/>
              </a:rPr>
              <a:t>Introduction</a:t>
            </a:r>
            <a:r>
              <a:rPr lang="en-US" dirty="0">
                <a:ea typeface="+mj-lt"/>
                <a:cs typeface="+mj-lt"/>
              </a:rPr>
              <a:t>.</a:t>
            </a:r>
            <a:endParaRPr lang="en-US" i="0">
              <a:ea typeface="+mj-lt"/>
              <a:cs typeface="+mj-lt"/>
            </a:endParaRPr>
          </a:p>
        </p:txBody>
      </p:sp>
      <p:sp>
        <p:nvSpPr>
          <p:cNvPr id="38" name="Freeform: Shape 37">
            <a:extLst>
              <a:ext uri="{FF2B5EF4-FFF2-40B4-BE49-F238E27FC236}">
                <a16:creationId xmlns:a16="http://schemas.microsoft.com/office/drawing/2014/main" id="{E9BFB270-A887-4B62-B243-50F9250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6" name="Picture 5" descr="Mobile device with apps">
            <a:extLst>
              <a:ext uri="{FF2B5EF4-FFF2-40B4-BE49-F238E27FC236}">
                <a16:creationId xmlns:a16="http://schemas.microsoft.com/office/drawing/2014/main" id="{BFBA4A12-A81C-09AE-BA71-6C0899EFC62A}"/>
              </a:ext>
            </a:extLst>
          </p:cNvPr>
          <p:cNvPicPr>
            <a:picLocks noChangeAspect="1"/>
          </p:cNvPicPr>
          <p:nvPr/>
        </p:nvPicPr>
        <p:blipFill rotWithShape="1">
          <a:blip r:embed="rId2"/>
          <a:srcRect t="3861" r="2" b="2"/>
          <a:stretch/>
        </p:blipFill>
        <p:spPr>
          <a:xfrm>
            <a:off x="525718" y="3282043"/>
            <a:ext cx="5512288" cy="2980932"/>
          </a:xfrm>
          <a:prstGeom prst="rect">
            <a:avLst/>
          </a:prstGeom>
        </p:spPr>
      </p:pic>
      <p:sp>
        <p:nvSpPr>
          <p:cNvPr id="3" name="Content Placeholder"/>
          <p:cNvSpPr>
            <a:spLocks noGrp="1"/>
          </p:cNvSpPr>
          <p:nvPr>
            <p:ph idx="1"/>
          </p:nvPr>
        </p:nvSpPr>
        <p:spPr>
          <a:xfrm>
            <a:off x="6444040" y="1085937"/>
            <a:ext cx="5568214" cy="5203409"/>
          </a:xfrm>
        </p:spPr>
        <p:txBody>
          <a:bodyPr vert="horz" lIns="91440" tIns="45720" rIns="91440" bIns="45720" rtlCol="0" anchor="t">
            <a:noAutofit/>
          </a:bodyPr>
          <a:lstStyle/>
          <a:p>
            <a:pPr marL="285750" lvl="0" indent="-285750">
              <a:lnSpc>
                <a:spcPct val="100000"/>
              </a:lnSpc>
              <a:buChar char="•"/>
            </a:pPr>
            <a:r>
              <a:rPr lang="en-US" sz="1600" dirty="0"/>
              <a:t>Technology and social media platforms have revolutionized communication, with billions of internet users worldwide</a:t>
            </a:r>
          </a:p>
          <a:p>
            <a:pPr marL="285750" lvl="0" indent="-285750">
              <a:lnSpc>
                <a:spcPct val="100000"/>
              </a:lnSpc>
              <a:buChar char="•"/>
            </a:pPr>
            <a:r>
              <a:rPr lang="en-US" sz="1600" dirty="0"/>
              <a:t>Sentiment Analysis is crucial for understanding user opinions on platforms like Twitter, Facebook, and WhatsApp</a:t>
            </a:r>
          </a:p>
          <a:p>
            <a:pPr marL="285750" lvl="0" indent="-285750">
              <a:lnSpc>
                <a:spcPct val="100000"/>
              </a:lnSpc>
              <a:buChar char="•"/>
            </a:pPr>
            <a:r>
              <a:rPr lang="en-US" sz="1600" dirty="0"/>
              <a:t>India's linguistic diversity, including the Kannada language, presents a challenge for sentiment analysis due to limited resources</a:t>
            </a:r>
          </a:p>
          <a:p>
            <a:pPr marL="285750" lvl="0" indent="-285750">
              <a:lnSpc>
                <a:spcPct val="100000"/>
              </a:lnSpc>
              <a:buChar char="•"/>
            </a:pPr>
            <a:r>
              <a:rPr lang="en-US" sz="1600" dirty="0"/>
              <a:t>Sentiment analysis involves analyzing emotions and attitudes expressed in reviews, inquiries, and requests</a:t>
            </a:r>
          </a:p>
          <a:p>
            <a:pPr marL="285750" lvl="0" indent="-285750">
              <a:lnSpc>
                <a:spcPct val="100000"/>
              </a:lnSpc>
              <a:buChar char="•"/>
            </a:pPr>
            <a:r>
              <a:rPr lang="en-US" sz="1600" dirty="0"/>
              <a:t>It has become increasingly important with the rise of internet usage and public opinion exchange</a:t>
            </a:r>
          </a:p>
          <a:p>
            <a:pPr marL="285750" lvl="0" indent="-285750">
              <a:lnSpc>
                <a:spcPct val="100000"/>
              </a:lnSpc>
              <a:buChar char="•"/>
            </a:pPr>
            <a:r>
              <a:rPr lang="en-US" sz="1600" dirty="0"/>
              <a:t>Develop an efficient model for Sentiment Analysis in Kannada language using Natural Language Processing and various classification methods</a:t>
            </a:r>
          </a:p>
        </p:txBody>
      </p:sp>
      <p:sp>
        <p:nvSpPr>
          <p:cNvPr id="48" name="Freeform: Shape 47">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3B108AF4-088E-4064-B983-46D04AE2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771377" y="5278254"/>
            <a:ext cx="623078" cy="1834221"/>
            <a:chOff x="10948005" y="3272152"/>
            <a:chExt cx="623078" cy="1834221"/>
          </a:xfrm>
          <a:solidFill>
            <a:schemeClr val="accent1">
              <a:lumMod val="60000"/>
              <a:lumOff val="40000"/>
            </a:schemeClr>
          </a:solidFill>
        </p:grpSpPr>
        <p:sp>
          <p:nvSpPr>
            <p:cNvPr id="51" name="Freeform: Shape 50">
              <a:extLst>
                <a:ext uri="{FF2B5EF4-FFF2-40B4-BE49-F238E27FC236}">
                  <a16:creationId xmlns:a16="http://schemas.microsoft.com/office/drawing/2014/main" id="{B0072F45-87A5-41AF-8A5F-AA1169606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39543D5C-6314-4A56-96D8-66138F7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43B17B08-2B11-4A2F-9E2C-DE23C7250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1C07DBD2-276A-4A72-BF25-6FB2FCD0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C354B108-DB71-4484-8743-68C8D5030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C50B8508-ED23-4F52-B6D0-18C4EFC5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7C296D5-FE18-49F2-BECF-3BBFD7834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8808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589788"/>
            <a:ext cx="4922638" cy="2510921"/>
          </a:xfrm>
        </p:spPr>
        <p:txBody>
          <a:bodyPr>
            <a:normAutofit/>
          </a:bodyPr>
          <a:lstStyle/>
          <a:p>
            <a:r>
              <a:rPr lang="en-US" dirty="0"/>
              <a:t>Final Output.</a:t>
            </a:r>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3"/>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3">
            <a:extLst>
              <a:ext uri="{FF2B5EF4-FFF2-40B4-BE49-F238E27FC236}">
                <a16:creationId xmlns:a16="http://schemas.microsoft.com/office/drawing/2014/main" id="{5393E159-9622-3EDE-3894-486C839401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70" y="390441"/>
            <a:ext cx="11098022" cy="6050244"/>
          </a:xfrm>
          <a:prstGeom prst="rect">
            <a:avLst/>
          </a:prstGeom>
        </p:spPr>
      </p:pic>
      <p:sp>
        <p:nvSpPr>
          <p:cNvPr id="43" name="Freeform: Shape 42">
            <a:extLst>
              <a:ext uri="{FF2B5EF4-FFF2-40B4-BE49-F238E27FC236}">
                <a16:creationId xmlns:a16="http://schemas.microsoft.com/office/drawing/2014/main" id="{A019653D-2F73-443C-916C-3E9277B43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7002" y="5868567"/>
            <a:ext cx="3104998" cy="1002257"/>
          </a:xfrm>
          <a:custGeom>
            <a:avLst/>
            <a:gdLst>
              <a:gd name="connsiteX0" fmla="*/ 2220651 w 3104998"/>
              <a:gd name="connsiteY0" fmla="*/ 141 h 1002257"/>
              <a:gd name="connsiteX1" fmla="*/ 3076626 w 3104998"/>
              <a:gd name="connsiteY1" fmla="*/ 220708 h 1002257"/>
              <a:gd name="connsiteX2" fmla="*/ 3104998 w 3104998"/>
              <a:gd name="connsiteY2" fmla="*/ 237645 h 1002257"/>
              <a:gd name="connsiteX3" fmla="*/ 3104998 w 3104998"/>
              <a:gd name="connsiteY3" fmla="*/ 1002257 h 1002257"/>
              <a:gd name="connsiteX4" fmla="*/ 0 w 3104998"/>
              <a:gd name="connsiteY4" fmla="*/ 1002257 h 1002257"/>
              <a:gd name="connsiteX5" fmla="*/ 208734 w 3104998"/>
              <a:gd name="connsiteY5" fmla="*/ 868737 h 1002257"/>
              <a:gd name="connsiteX6" fmla="*/ 1364122 w 3104998"/>
              <a:gd name="connsiteY6" fmla="*/ 222705 h 1002257"/>
              <a:gd name="connsiteX7" fmla="*/ 2085269 w 3104998"/>
              <a:gd name="connsiteY7" fmla="*/ 7760 h 1002257"/>
              <a:gd name="connsiteX8" fmla="*/ 2220651 w 3104998"/>
              <a:gd name="connsiteY8" fmla="*/ 141 h 100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998" h="1002257">
                <a:moveTo>
                  <a:pt x="2220651" y="141"/>
                </a:moveTo>
                <a:cubicBezTo>
                  <a:pt x="2532946" y="-4033"/>
                  <a:pt x="2819845" y="84824"/>
                  <a:pt x="3076626" y="220708"/>
                </a:cubicBezTo>
                <a:lnTo>
                  <a:pt x="3104998" y="237645"/>
                </a:lnTo>
                <a:lnTo>
                  <a:pt x="3104998" y="1002257"/>
                </a:lnTo>
                <a:lnTo>
                  <a:pt x="0" y="1002257"/>
                </a:lnTo>
                <a:lnTo>
                  <a:pt x="208734" y="868737"/>
                </a:lnTo>
                <a:cubicBezTo>
                  <a:pt x="716785" y="552239"/>
                  <a:pt x="1150146" y="315174"/>
                  <a:pt x="1364122" y="222705"/>
                </a:cubicBezTo>
                <a:cubicBezTo>
                  <a:pt x="1588430" y="125724"/>
                  <a:pt x="1824360" y="33775"/>
                  <a:pt x="2085269" y="7760"/>
                </a:cubicBezTo>
                <a:cubicBezTo>
                  <a:pt x="2130905" y="3232"/>
                  <a:pt x="2176037" y="737"/>
                  <a:pt x="2220651" y="141"/>
                </a:cubicBezTo>
                <a:close/>
              </a:path>
            </a:pathLst>
          </a:cu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nvGrpSpPr>
          <p:cNvPr id="45" name="Group 44">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353866">
            <a:off x="9634788" y="5881498"/>
            <a:ext cx="1513209" cy="1055579"/>
            <a:chOff x="10631877" y="3331293"/>
            <a:chExt cx="1483323" cy="1034734"/>
          </a:xfrm>
          <a:solidFill>
            <a:schemeClr val="accent3">
              <a:lumMod val="40000"/>
              <a:lumOff val="60000"/>
            </a:schemeClr>
          </a:solidFill>
        </p:grpSpPr>
        <p:sp>
          <p:nvSpPr>
            <p:cNvPr id="46" name="Freeform: Shape 45">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83079" y="3331293"/>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31877" y="4207203"/>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28108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589788"/>
            <a:ext cx="4922638" cy="2510921"/>
          </a:xfrm>
        </p:spPr>
        <p:txBody>
          <a:bodyPr>
            <a:normAutofit/>
          </a:bodyPr>
          <a:lstStyle/>
          <a:p>
            <a:r>
              <a:rPr lang="en-US" dirty="0"/>
              <a:t>Final Output.</a:t>
            </a:r>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3"/>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3">
            <a:extLst>
              <a:ext uri="{FF2B5EF4-FFF2-40B4-BE49-F238E27FC236}">
                <a16:creationId xmlns:a16="http://schemas.microsoft.com/office/drawing/2014/main" id="{5393E159-9622-3EDE-3894-486C839401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3722" y="390441"/>
            <a:ext cx="11224404" cy="6050244"/>
          </a:xfrm>
          <a:prstGeom prst="rect">
            <a:avLst/>
          </a:prstGeom>
        </p:spPr>
      </p:pic>
      <p:sp>
        <p:nvSpPr>
          <p:cNvPr id="43" name="Freeform: Shape 42">
            <a:extLst>
              <a:ext uri="{FF2B5EF4-FFF2-40B4-BE49-F238E27FC236}">
                <a16:creationId xmlns:a16="http://schemas.microsoft.com/office/drawing/2014/main" id="{A019653D-2F73-443C-916C-3E9277B43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7002" y="5868567"/>
            <a:ext cx="3104998" cy="1002257"/>
          </a:xfrm>
          <a:custGeom>
            <a:avLst/>
            <a:gdLst>
              <a:gd name="connsiteX0" fmla="*/ 2220651 w 3104998"/>
              <a:gd name="connsiteY0" fmla="*/ 141 h 1002257"/>
              <a:gd name="connsiteX1" fmla="*/ 3076626 w 3104998"/>
              <a:gd name="connsiteY1" fmla="*/ 220708 h 1002257"/>
              <a:gd name="connsiteX2" fmla="*/ 3104998 w 3104998"/>
              <a:gd name="connsiteY2" fmla="*/ 237645 h 1002257"/>
              <a:gd name="connsiteX3" fmla="*/ 3104998 w 3104998"/>
              <a:gd name="connsiteY3" fmla="*/ 1002257 h 1002257"/>
              <a:gd name="connsiteX4" fmla="*/ 0 w 3104998"/>
              <a:gd name="connsiteY4" fmla="*/ 1002257 h 1002257"/>
              <a:gd name="connsiteX5" fmla="*/ 208734 w 3104998"/>
              <a:gd name="connsiteY5" fmla="*/ 868737 h 1002257"/>
              <a:gd name="connsiteX6" fmla="*/ 1364122 w 3104998"/>
              <a:gd name="connsiteY6" fmla="*/ 222705 h 1002257"/>
              <a:gd name="connsiteX7" fmla="*/ 2085269 w 3104998"/>
              <a:gd name="connsiteY7" fmla="*/ 7760 h 1002257"/>
              <a:gd name="connsiteX8" fmla="*/ 2220651 w 3104998"/>
              <a:gd name="connsiteY8" fmla="*/ 141 h 100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998" h="1002257">
                <a:moveTo>
                  <a:pt x="2220651" y="141"/>
                </a:moveTo>
                <a:cubicBezTo>
                  <a:pt x="2532946" y="-4033"/>
                  <a:pt x="2819845" y="84824"/>
                  <a:pt x="3076626" y="220708"/>
                </a:cubicBezTo>
                <a:lnTo>
                  <a:pt x="3104998" y="237645"/>
                </a:lnTo>
                <a:lnTo>
                  <a:pt x="3104998" y="1002257"/>
                </a:lnTo>
                <a:lnTo>
                  <a:pt x="0" y="1002257"/>
                </a:lnTo>
                <a:lnTo>
                  <a:pt x="208734" y="868737"/>
                </a:lnTo>
                <a:cubicBezTo>
                  <a:pt x="716785" y="552239"/>
                  <a:pt x="1150146" y="315174"/>
                  <a:pt x="1364122" y="222705"/>
                </a:cubicBezTo>
                <a:cubicBezTo>
                  <a:pt x="1588430" y="125724"/>
                  <a:pt x="1824360" y="33775"/>
                  <a:pt x="2085269" y="7760"/>
                </a:cubicBezTo>
                <a:cubicBezTo>
                  <a:pt x="2130905" y="3232"/>
                  <a:pt x="2176037" y="737"/>
                  <a:pt x="2220651" y="141"/>
                </a:cubicBezTo>
                <a:close/>
              </a:path>
            </a:pathLst>
          </a:cu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nvGrpSpPr>
          <p:cNvPr id="45" name="Group 44">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353866">
            <a:off x="9634788" y="5881498"/>
            <a:ext cx="1513209" cy="1055579"/>
            <a:chOff x="10631877" y="3331293"/>
            <a:chExt cx="1483323" cy="1034734"/>
          </a:xfrm>
          <a:solidFill>
            <a:schemeClr val="accent3">
              <a:lumMod val="40000"/>
              <a:lumOff val="60000"/>
            </a:schemeClr>
          </a:solidFill>
        </p:grpSpPr>
        <p:sp>
          <p:nvSpPr>
            <p:cNvPr id="46" name="Freeform: Shape 45">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83079" y="3331293"/>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31877" y="4207203"/>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45425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589788"/>
            <a:ext cx="4922638" cy="2510921"/>
          </a:xfrm>
        </p:spPr>
        <p:txBody>
          <a:bodyPr>
            <a:normAutofit/>
          </a:bodyPr>
          <a:lstStyle/>
          <a:p>
            <a:r>
              <a:rPr lang="en-US" dirty="0"/>
              <a:t>Final Output.</a:t>
            </a:r>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3"/>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3">
            <a:extLst>
              <a:ext uri="{FF2B5EF4-FFF2-40B4-BE49-F238E27FC236}">
                <a16:creationId xmlns:a16="http://schemas.microsoft.com/office/drawing/2014/main" id="{5393E159-9622-3EDE-3894-486C839401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567" y="390441"/>
            <a:ext cx="11081406" cy="6050244"/>
          </a:xfrm>
          <a:prstGeom prst="rect">
            <a:avLst/>
          </a:prstGeom>
        </p:spPr>
      </p:pic>
      <p:sp>
        <p:nvSpPr>
          <p:cNvPr id="43" name="Freeform: Shape 42">
            <a:extLst>
              <a:ext uri="{FF2B5EF4-FFF2-40B4-BE49-F238E27FC236}">
                <a16:creationId xmlns:a16="http://schemas.microsoft.com/office/drawing/2014/main" id="{A019653D-2F73-443C-916C-3E9277B43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7002" y="5868567"/>
            <a:ext cx="3104998" cy="1002257"/>
          </a:xfrm>
          <a:custGeom>
            <a:avLst/>
            <a:gdLst>
              <a:gd name="connsiteX0" fmla="*/ 2220651 w 3104998"/>
              <a:gd name="connsiteY0" fmla="*/ 141 h 1002257"/>
              <a:gd name="connsiteX1" fmla="*/ 3076626 w 3104998"/>
              <a:gd name="connsiteY1" fmla="*/ 220708 h 1002257"/>
              <a:gd name="connsiteX2" fmla="*/ 3104998 w 3104998"/>
              <a:gd name="connsiteY2" fmla="*/ 237645 h 1002257"/>
              <a:gd name="connsiteX3" fmla="*/ 3104998 w 3104998"/>
              <a:gd name="connsiteY3" fmla="*/ 1002257 h 1002257"/>
              <a:gd name="connsiteX4" fmla="*/ 0 w 3104998"/>
              <a:gd name="connsiteY4" fmla="*/ 1002257 h 1002257"/>
              <a:gd name="connsiteX5" fmla="*/ 208734 w 3104998"/>
              <a:gd name="connsiteY5" fmla="*/ 868737 h 1002257"/>
              <a:gd name="connsiteX6" fmla="*/ 1364122 w 3104998"/>
              <a:gd name="connsiteY6" fmla="*/ 222705 h 1002257"/>
              <a:gd name="connsiteX7" fmla="*/ 2085269 w 3104998"/>
              <a:gd name="connsiteY7" fmla="*/ 7760 h 1002257"/>
              <a:gd name="connsiteX8" fmla="*/ 2220651 w 3104998"/>
              <a:gd name="connsiteY8" fmla="*/ 141 h 100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998" h="1002257">
                <a:moveTo>
                  <a:pt x="2220651" y="141"/>
                </a:moveTo>
                <a:cubicBezTo>
                  <a:pt x="2532946" y="-4033"/>
                  <a:pt x="2819845" y="84824"/>
                  <a:pt x="3076626" y="220708"/>
                </a:cubicBezTo>
                <a:lnTo>
                  <a:pt x="3104998" y="237645"/>
                </a:lnTo>
                <a:lnTo>
                  <a:pt x="3104998" y="1002257"/>
                </a:lnTo>
                <a:lnTo>
                  <a:pt x="0" y="1002257"/>
                </a:lnTo>
                <a:lnTo>
                  <a:pt x="208734" y="868737"/>
                </a:lnTo>
                <a:cubicBezTo>
                  <a:pt x="716785" y="552239"/>
                  <a:pt x="1150146" y="315174"/>
                  <a:pt x="1364122" y="222705"/>
                </a:cubicBezTo>
                <a:cubicBezTo>
                  <a:pt x="1588430" y="125724"/>
                  <a:pt x="1824360" y="33775"/>
                  <a:pt x="2085269" y="7760"/>
                </a:cubicBezTo>
                <a:cubicBezTo>
                  <a:pt x="2130905" y="3232"/>
                  <a:pt x="2176037" y="737"/>
                  <a:pt x="2220651" y="141"/>
                </a:cubicBezTo>
                <a:close/>
              </a:path>
            </a:pathLst>
          </a:cu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nvGrpSpPr>
          <p:cNvPr id="45" name="Group 44">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353866">
            <a:off x="9634788" y="5881498"/>
            <a:ext cx="1513209" cy="1055579"/>
            <a:chOff x="10631877" y="3331293"/>
            <a:chExt cx="1483323" cy="1034734"/>
          </a:xfrm>
          <a:solidFill>
            <a:schemeClr val="accent3">
              <a:lumMod val="40000"/>
              <a:lumOff val="60000"/>
            </a:schemeClr>
          </a:solidFill>
        </p:grpSpPr>
        <p:sp>
          <p:nvSpPr>
            <p:cNvPr id="46" name="Freeform: Shape 45">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83079" y="3331293"/>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31877" y="4207203"/>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1744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589788"/>
            <a:ext cx="4922638" cy="2510921"/>
          </a:xfrm>
        </p:spPr>
        <p:txBody>
          <a:bodyPr>
            <a:normAutofit/>
          </a:bodyPr>
          <a:lstStyle/>
          <a:p>
            <a:r>
              <a:rPr lang="en-US" dirty="0"/>
              <a:t>Final Output.</a:t>
            </a:r>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3"/>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3">
            <a:extLst>
              <a:ext uri="{FF2B5EF4-FFF2-40B4-BE49-F238E27FC236}">
                <a16:creationId xmlns:a16="http://schemas.microsoft.com/office/drawing/2014/main" id="{5393E159-9622-3EDE-3894-486C839401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0170" y="390441"/>
            <a:ext cx="11114821" cy="6050244"/>
          </a:xfrm>
          <a:prstGeom prst="rect">
            <a:avLst/>
          </a:prstGeom>
        </p:spPr>
      </p:pic>
      <p:sp>
        <p:nvSpPr>
          <p:cNvPr id="43" name="Freeform: Shape 42">
            <a:extLst>
              <a:ext uri="{FF2B5EF4-FFF2-40B4-BE49-F238E27FC236}">
                <a16:creationId xmlns:a16="http://schemas.microsoft.com/office/drawing/2014/main" id="{A019653D-2F73-443C-916C-3E9277B43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7002" y="5868567"/>
            <a:ext cx="3104998" cy="1002257"/>
          </a:xfrm>
          <a:custGeom>
            <a:avLst/>
            <a:gdLst>
              <a:gd name="connsiteX0" fmla="*/ 2220651 w 3104998"/>
              <a:gd name="connsiteY0" fmla="*/ 141 h 1002257"/>
              <a:gd name="connsiteX1" fmla="*/ 3076626 w 3104998"/>
              <a:gd name="connsiteY1" fmla="*/ 220708 h 1002257"/>
              <a:gd name="connsiteX2" fmla="*/ 3104998 w 3104998"/>
              <a:gd name="connsiteY2" fmla="*/ 237645 h 1002257"/>
              <a:gd name="connsiteX3" fmla="*/ 3104998 w 3104998"/>
              <a:gd name="connsiteY3" fmla="*/ 1002257 h 1002257"/>
              <a:gd name="connsiteX4" fmla="*/ 0 w 3104998"/>
              <a:gd name="connsiteY4" fmla="*/ 1002257 h 1002257"/>
              <a:gd name="connsiteX5" fmla="*/ 208734 w 3104998"/>
              <a:gd name="connsiteY5" fmla="*/ 868737 h 1002257"/>
              <a:gd name="connsiteX6" fmla="*/ 1364122 w 3104998"/>
              <a:gd name="connsiteY6" fmla="*/ 222705 h 1002257"/>
              <a:gd name="connsiteX7" fmla="*/ 2085269 w 3104998"/>
              <a:gd name="connsiteY7" fmla="*/ 7760 h 1002257"/>
              <a:gd name="connsiteX8" fmla="*/ 2220651 w 3104998"/>
              <a:gd name="connsiteY8" fmla="*/ 141 h 100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998" h="1002257">
                <a:moveTo>
                  <a:pt x="2220651" y="141"/>
                </a:moveTo>
                <a:cubicBezTo>
                  <a:pt x="2532946" y="-4033"/>
                  <a:pt x="2819845" y="84824"/>
                  <a:pt x="3076626" y="220708"/>
                </a:cubicBezTo>
                <a:lnTo>
                  <a:pt x="3104998" y="237645"/>
                </a:lnTo>
                <a:lnTo>
                  <a:pt x="3104998" y="1002257"/>
                </a:lnTo>
                <a:lnTo>
                  <a:pt x="0" y="1002257"/>
                </a:lnTo>
                <a:lnTo>
                  <a:pt x="208734" y="868737"/>
                </a:lnTo>
                <a:cubicBezTo>
                  <a:pt x="716785" y="552239"/>
                  <a:pt x="1150146" y="315174"/>
                  <a:pt x="1364122" y="222705"/>
                </a:cubicBezTo>
                <a:cubicBezTo>
                  <a:pt x="1588430" y="125724"/>
                  <a:pt x="1824360" y="33775"/>
                  <a:pt x="2085269" y="7760"/>
                </a:cubicBezTo>
                <a:cubicBezTo>
                  <a:pt x="2130905" y="3232"/>
                  <a:pt x="2176037" y="737"/>
                  <a:pt x="2220651" y="141"/>
                </a:cubicBezTo>
                <a:close/>
              </a:path>
            </a:pathLst>
          </a:cu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nvGrpSpPr>
          <p:cNvPr id="45" name="Group 44">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353866">
            <a:off x="9634788" y="5881498"/>
            <a:ext cx="1513209" cy="1055579"/>
            <a:chOff x="10631877" y="3331293"/>
            <a:chExt cx="1483323" cy="1034734"/>
          </a:xfrm>
          <a:solidFill>
            <a:schemeClr val="accent3">
              <a:lumMod val="40000"/>
              <a:lumOff val="60000"/>
            </a:schemeClr>
          </a:solidFill>
        </p:grpSpPr>
        <p:sp>
          <p:nvSpPr>
            <p:cNvPr id="46" name="Freeform: Shape 45">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83079" y="3331293"/>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31877" y="4207203"/>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59743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589788"/>
            <a:ext cx="4922638" cy="2510921"/>
          </a:xfrm>
        </p:spPr>
        <p:txBody>
          <a:bodyPr>
            <a:normAutofit/>
          </a:bodyPr>
          <a:lstStyle/>
          <a:p>
            <a:r>
              <a:rPr lang="en-US" dirty="0"/>
              <a:t>Final Output.</a:t>
            </a:r>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3"/>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3">
            <a:extLst>
              <a:ext uri="{FF2B5EF4-FFF2-40B4-BE49-F238E27FC236}">
                <a16:creationId xmlns:a16="http://schemas.microsoft.com/office/drawing/2014/main" id="{5393E159-9622-3EDE-3894-486C839401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69" y="390441"/>
            <a:ext cx="11084928" cy="6050244"/>
          </a:xfrm>
          <a:prstGeom prst="rect">
            <a:avLst/>
          </a:prstGeom>
        </p:spPr>
      </p:pic>
      <p:sp>
        <p:nvSpPr>
          <p:cNvPr id="43" name="Freeform: Shape 42">
            <a:extLst>
              <a:ext uri="{FF2B5EF4-FFF2-40B4-BE49-F238E27FC236}">
                <a16:creationId xmlns:a16="http://schemas.microsoft.com/office/drawing/2014/main" id="{A019653D-2F73-443C-916C-3E9277B43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7002" y="5868567"/>
            <a:ext cx="3104998" cy="1002257"/>
          </a:xfrm>
          <a:custGeom>
            <a:avLst/>
            <a:gdLst>
              <a:gd name="connsiteX0" fmla="*/ 2220651 w 3104998"/>
              <a:gd name="connsiteY0" fmla="*/ 141 h 1002257"/>
              <a:gd name="connsiteX1" fmla="*/ 3076626 w 3104998"/>
              <a:gd name="connsiteY1" fmla="*/ 220708 h 1002257"/>
              <a:gd name="connsiteX2" fmla="*/ 3104998 w 3104998"/>
              <a:gd name="connsiteY2" fmla="*/ 237645 h 1002257"/>
              <a:gd name="connsiteX3" fmla="*/ 3104998 w 3104998"/>
              <a:gd name="connsiteY3" fmla="*/ 1002257 h 1002257"/>
              <a:gd name="connsiteX4" fmla="*/ 0 w 3104998"/>
              <a:gd name="connsiteY4" fmla="*/ 1002257 h 1002257"/>
              <a:gd name="connsiteX5" fmla="*/ 208734 w 3104998"/>
              <a:gd name="connsiteY5" fmla="*/ 868737 h 1002257"/>
              <a:gd name="connsiteX6" fmla="*/ 1364122 w 3104998"/>
              <a:gd name="connsiteY6" fmla="*/ 222705 h 1002257"/>
              <a:gd name="connsiteX7" fmla="*/ 2085269 w 3104998"/>
              <a:gd name="connsiteY7" fmla="*/ 7760 h 1002257"/>
              <a:gd name="connsiteX8" fmla="*/ 2220651 w 3104998"/>
              <a:gd name="connsiteY8" fmla="*/ 141 h 100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4998" h="1002257">
                <a:moveTo>
                  <a:pt x="2220651" y="141"/>
                </a:moveTo>
                <a:cubicBezTo>
                  <a:pt x="2532946" y="-4033"/>
                  <a:pt x="2819845" y="84824"/>
                  <a:pt x="3076626" y="220708"/>
                </a:cubicBezTo>
                <a:lnTo>
                  <a:pt x="3104998" y="237645"/>
                </a:lnTo>
                <a:lnTo>
                  <a:pt x="3104998" y="1002257"/>
                </a:lnTo>
                <a:lnTo>
                  <a:pt x="0" y="1002257"/>
                </a:lnTo>
                <a:lnTo>
                  <a:pt x="208734" y="868737"/>
                </a:lnTo>
                <a:cubicBezTo>
                  <a:pt x="716785" y="552239"/>
                  <a:pt x="1150146" y="315174"/>
                  <a:pt x="1364122" y="222705"/>
                </a:cubicBezTo>
                <a:cubicBezTo>
                  <a:pt x="1588430" y="125724"/>
                  <a:pt x="1824360" y="33775"/>
                  <a:pt x="2085269" y="7760"/>
                </a:cubicBezTo>
                <a:cubicBezTo>
                  <a:pt x="2130905" y="3232"/>
                  <a:pt x="2176037" y="737"/>
                  <a:pt x="2220651" y="141"/>
                </a:cubicBezTo>
                <a:close/>
              </a:path>
            </a:pathLst>
          </a:cu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grpSp>
        <p:nvGrpSpPr>
          <p:cNvPr id="45" name="Group 44">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353866">
            <a:off x="9634788" y="5881498"/>
            <a:ext cx="1513209" cy="1055579"/>
            <a:chOff x="10631877" y="3331293"/>
            <a:chExt cx="1483323" cy="1034734"/>
          </a:xfrm>
          <a:solidFill>
            <a:schemeClr val="accent3">
              <a:lumMod val="40000"/>
              <a:lumOff val="60000"/>
            </a:schemeClr>
          </a:solidFill>
        </p:grpSpPr>
        <p:sp>
          <p:nvSpPr>
            <p:cNvPr id="46" name="Freeform: Shape 45">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83079" y="3331293"/>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31877" y="4207203"/>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04030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530352" y="589788"/>
            <a:ext cx="4922638" cy="2510921"/>
          </a:xfrm>
        </p:spPr>
        <p:txBody>
          <a:bodyPr>
            <a:normAutofit/>
          </a:bodyPr>
          <a:lstStyle/>
          <a:p>
            <a:r>
              <a:rPr lang="en-US" dirty="0"/>
              <a:t>Final Output.</a:t>
            </a:r>
          </a:p>
        </p:txBody>
      </p:sp>
      <p:pic>
        <p:nvPicPr>
          <p:cNvPr id="3" name="Picture 3">
            <a:extLst>
              <a:ext uri="{FF2B5EF4-FFF2-40B4-BE49-F238E27FC236}">
                <a16:creationId xmlns:a16="http://schemas.microsoft.com/office/drawing/2014/main" id="{5393E159-9622-3EDE-3894-486C839401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331" y="257613"/>
            <a:ext cx="7172855" cy="3175270"/>
          </a:xfrm>
          <a:prstGeom prst="rect">
            <a:avLst/>
          </a:prstGeom>
        </p:spPr>
      </p:pic>
      <p:pic>
        <p:nvPicPr>
          <p:cNvPr id="5" name="Picture 4">
            <a:extLst>
              <a:ext uri="{FF2B5EF4-FFF2-40B4-BE49-F238E27FC236}">
                <a16:creationId xmlns:a16="http://schemas.microsoft.com/office/drawing/2014/main" id="{B5C4A800-BDE9-4EFC-2712-31421786EFFB}"/>
              </a:ext>
            </a:extLst>
          </p:cNvPr>
          <p:cNvPicPr>
            <a:picLocks noChangeAspect="1"/>
          </p:cNvPicPr>
          <p:nvPr/>
        </p:nvPicPr>
        <p:blipFill>
          <a:blip r:embed="rId3"/>
          <a:stretch>
            <a:fillRect/>
          </a:stretch>
        </p:blipFill>
        <p:spPr>
          <a:xfrm>
            <a:off x="4251960" y="3429000"/>
            <a:ext cx="7465769" cy="3171387"/>
          </a:xfrm>
          <a:prstGeom prst="rect">
            <a:avLst/>
          </a:prstGeom>
        </p:spPr>
      </p:pic>
    </p:spTree>
    <p:extLst>
      <p:ext uri="{BB962C8B-B14F-4D97-AF65-F5344CB8AC3E}">
        <p14:creationId xmlns:p14="http://schemas.microsoft.com/office/powerpoint/2010/main" val="2596554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530352" y="589788"/>
            <a:ext cx="4922638" cy="2510921"/>
          </a:xfrm>
        </p:spPr>
        <p:txBody>
          <a:bodyPr>
            <a:normAutofit/>
          </a:bodyPr>
          <a:lstStyle/>
          <a:p>
            <a:r>
              <a:rPr lang="en-US" dirty="0"/>
              <a:t>Final Output.</a:t>
            </a:r>
          </a:p>
        </p:txBody>
      </p:sp>
      <p:pic>
        <p:nvPicPr>
          <p:cNvPr id="3" name="Picture 3">
            <a:extLst>
              <a:ext uri="{FF2B5EF4-FFF2-40B4-BE49-F238E27FC236}">
                <a16:creationId xmlns:a16="http://schemas.microsoft.com/office/drawing/2014/main" id="{5393E159-9622-3EDE-3894-486C839401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331" y="257614"/>
            <a:ext cx="7172855" cy="3061854"/>
          </a:xfrm>
          <a:prstGeom prst="rect">
            <a:avLst/>
          </a:prstGeom>
        </p:spPr>
      </p:pic>
      <p:pic>
        <p:nvPicPr>
          <p:cNvPr id="5" name="Picture 4">
            <a:extLst>
              <a:ext uri="{FF2B5EF4-FFF2-40B4-BE49-F238E27FC236}">
                <a16:creationId xmlns:a16="http://schemas.microsoft.com/office/drawing/2014/main" id="{B5C4A800-BDE9-4EFC-2712-31421786EF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3360" y="3538532"/>
            <a:ext cx="7694369" cy="3061854"/>
          </a:xfrm>
          <a:prstGeom prst="rect">
            <a:avLst/>
          </a:prstGeom>
        </p:spPr>
      </p:pic>
    </p:spTree>
    <p:extLst>
      <p:ext uri="{BB962C8B-B14F-4D97-AF65-F5344CB8AC3E}">
        <p14:creationId xmlns:p14="http://schemas.microsoft.com/office/powerpoint/2010/main" val="844289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339610" y="6964"/>
            <a:ext cx="5566263" cy="1455091"/>
          </a:xfrm>
        </p:spPr>
        <p:txBody>
          <a:bodyPr>
            <a:normAutofit/>
          </a:bodyPr>
          <a:lstStyle/>
          <a:p>
            <a:r>
              <a:rPr lang="en-US" dirty="0"/>
              <a:t>Applications.</a:t>
            </a:r>
            <a:endParaRPr lang="en-US"/>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344669" y="1962540"/>
            <a:ext cx="6033792" cy="4758831"/>
          </a:xfrm>
        </p:spPr>
        <p:txBody>
          <a:bodyPr vert="horz" lIns="91440" tIns="45720" rIns="91440" bIns="45720" rtlCol="0" anchor="t">
            <a:normAutofit lnSpcReduction="10000"/>
          </a:bodyPr>
          <a:lstStyle/>
          <a:p>
            <a:pPr marL="285750" lvl="0" indent="-285750">
              <a:buFont typeface="Arial"/>
              <a:buChar char="•"/>
            </a:pPr>
            <a:r>
              <a:rPr lang="en-US" sz="1800" b="1" dirty="0">
                <a:latin typeface="Avenir Next LT Pro"/>
                <a:cs typeface="Times New Roman"/>
              </a:rPr>
              <a:t>Social Media Monitoring</a:t>
            </a:r>
          </a:p>
          <a:p>
            <a:pPr algn="just"/>
            <a:r>
              <a:rPr lang="en-US" sz="1600" dirty="0">
                <a:latin typeface="Avenir Next LT Pro"/>
                <a:cs typeface="Times New Roman"/>
              </a:rPr>
              <a:t>Twitter sentiment analysis enables us to monitor what is being said about the product or service on social media and can assist in identifying irate clients or un-</a:t>
            </a:r>
            <a:r>
              <a:rPr lang="en-US" sz="1600" dirty="0" err="1">
                <a:latin typeface="Avenir Next LT Pro"/>
                <a:cs typeface="Times New Roman"/>
              </a:rPr>
              <a:t>favourable</a:t>
            </a:r>
            <a:r>
              <a:rPr lang="en-US" sz="1600" dirty="0">
                <a:latin typeface="Avenir Next LT Pro"/>
                <a:cs typeface="Times New Roman"/>
              </a:rPr>
              <a:t> mentions before they become a huge catastrophe.</a:t>
            </a:r>
            <a:endParaRPr lang="en-US" sz="1600" dirty="0">
              <a:latin typeface="Avenir Next LT Pro"/>
            </a:endParaRPr>
          </a:p>
          <a:p>
            <a:pPr marL="285750" lvl="0" indent="-285750">
              <a:buFont typeface="Arial"/>
              <a:buChar char="•"/>
            </a:pPr>
            <a:r>
              <a:rPr lang="en-US" sz="1800" b="1" dirty="0">
                <a:latin typeface="Avenir Next LT Pro"/>
                <a:cs typeface="Times New Roman"/>
              </a:rPr>
              <a:t>Customer Service</a:t>
            </a:r>
          </a:p>
          <a:p>
            <a:pPr algn="just"/>
            <a:r>
              <a:rPr lang="en-US" sz="1600" dirty="0">
                <a:latin typeface="Avenir Next LT Pro"/>
                <a:cs typeface="Times New Roman"/>
              </a:rPr>
              <a:t>The objections that were expressed on Twitter can be resolved with the aid of Twitter sentiment analysis. Sixty percent of clients who complain on social media say </a:t>
            </a:r>
            <a:r>
              <a:rPr lang="en-US" sz="1600">
                <a:latin typeface="Avenir Next LT Pro"/>
                <a:cs typeface="Times New Roman"/>
              </a:rPr>
              <a:t>they want a response within an hour.</a:t>
            </a:r>
            <a:endParaRPr lang="en-US" sz="1600">
              <a:latin typeface="Avenir Next LT Pro"/>
            </a:endParaRPr>
          </a:p>
          <a:p>
            <a:pPr marL="285750" lvl="0" indent="-285750">
              <a:buFont typeface="Arial"/>
              <a:buChar char="•"/>
            </a:pPr>
            <a:r>
              <a:rPr lang="en-US" sz="1800" b="1" dirty="0">
                <a:latin typeface="Avenir Next LT Pro"/>
                <a:cs typeface="Times New Roman"/>
              </a:rPr>
              <a:t>Market Research</a:t>
            </a:r>
          </a:p>
          <a:p>
            <a:pPr algn="just"/>
            <a:r>
              <a:rPr lang="en-US" sz="1600" dirty="0">
                <a:latin typeface="Avenir Next LT Pro"/>
                <a:cs typeface="Times New Roman"/>
              </a:rPr>
              <a:t>We can stay one step ahead of the competition by using Twitter sentiment analysis. We can concentrate on these areas when promoting the firm by locating the problems that our rivals have.</a:t>
            </a:r>
            <a:endParaRPr lang="en-US" sz="1600">
              <a:latin typeface="Avenir Next LT Pro"/>
              <a:cs typeface="Times New Roman"/>
            </a:endParaRPr>
          </a:p>
          <a:p>
            <a:pPr algn="just"/>
            <a:endParaRPr lang="en-US"/>
          </a:p>
          <a:p>
            <a:pPr marL="285750" lvl="0" indent="-285750">
              <a:buFont typeface="Arial"/>
              <a:buChar char="•"/>
            </a:pPr>
            <a:endParaRPr lang="en-US" sz="1400" b="1" dirty="0">
              <a:latin typeface="Times New Roman"/>
              <a:cs typeface="Times New Roman"/>
            </a:endParaRPr>
          </a:p>
          <a:p>
            <a:pPr lvl="0">
              <a:lnSpc>
                <a:spcPct val="100000"/>
              </a:lnSpc>
            </a:pPr>
            <a:endParaRPr lang="en-US" sz="800"/>
          </a:p>
        </p:txBody>
      </p:sp>
      <p:pic>
        <p:nvPicPr>
          <p:cNvPr id="6" name="Picture 5" descr="Digital financial graph">
            <a:extLst>
              <a:ext uri="{FF2B5EF4-FFF2-40B4-BE49-F238E27FC236}">
                <a16:creationId xmlns:a16="http://schemas.microsoft.com/office/drawing/2014/main" id="{314E0B27-B7C1-458D-3A9A-E393F2E74B33}"/>
              </a:ext>
            </a:extLst>
          </p:cNvPr>
          <p:cNvPicPr>
            <a:picLocks noChangeAspect="1"/>
          </p:cNvPicPr>
          <p:nvPr/>
        </p:nvPicPr>
        <p:blipFill rotWithShape="1">
          <a:blip r:embed="rId2"/>
          <a:srcRect l="36041" r="17532" b="-2"/>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4569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Applications.</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994169"/>
          </a:xfrm>
        </p:spPr>
        <p:txBody>
          <a:bodyPr vert="horz" lIns="91440" tIns="45720" rIns="91440" bIns="45720" rtlCol="0" anchor="t">
            <a:noAutofit/>
          </a:bodyPr>
          <a:lstStyle/>
          <a:p>
            <a:pPr marL="285750" indent="-285750">
              <a:buFont typeface="Arial,Sans-Serif"/>
              <a:buChar char="•"/>
            </a:pPr>
            <a:r>
              <a:rPr lang="en-US" sz="1800" b="1" dirty="0">
                <a:latin typeface="Avenir Next LT Pro"/>
                <a:cs typeface="Times New Roman"/>
              </a:rPr>
              <a:t>Political Campaigns</a:t>
            </a:r>
          </a:p>
          <a:p>
            <a:pPr lvl="0" algn="just"/>
            <a:r>
              <a:rPr lang="en-US" sz="1600" dirty="0">
                <a:latin typeface="Avenir Next LT Pro"/>
                <a:cs typeface="Times New Roman"/>
              </a:rPr>
              <a:t>Monitoring the tweets on particular dates, such as the day of the presidential debate, and observing un-favorable or good replies as well as the primary phrases expressed that day.</a:t>
            </a:r>
          </a:p>
          <a:p>
            <a:pPr marL="285750" indent="-285750">
              <a:buFont typeface="Arial,Sans-Serif"/>
              <a:buChar char="•"/>
            </a:pPr>
            <a:r>
              <a:rPr lang="en-US" sz="1800" b="1" dirty="0">
                <a:latin typeface="Avenir Next LT Pro"/>
                <a:cs typeface="Times New Roman"/>
              </a:rPr>
              <a:t>Product analysis</a:t>
            </a:r>
            <a:endParaRPr lang="en-US" sz="1800">
              <a:latin typeface="Avenir Next LT Pro"/>
              <a:cs typeface="Times New Roman"/>
            </a:endParaRPr>
          </a:p>
          <a:p>
            <a:pPr algn="just"/>
            <a:r>
              <a:rPr lang="en-US" sz="1600" dirty="0">
                <a:latin typeface="Avenir Next LT Pro"/>
                <a:cs typeface="Times New Roman"/>
              </a:rPr>
              <a:t>As soon as a new product is released, find out what the public is saying about it. You may also examine feedback from years ago that you may have never seen. You can train sentiment analysis models to identify only the information you require by doing keyword searches for certain product features (such as functionality, interface, and user experience).</a:t>
            </a:r>
            <a:endParaRPr lang="en-US" sz="1600">
              <a:latin typeface="Avenir Next LT Pro"/>
            </a:endParaRPr>
          </a:p>
          <a:p>
            <a:pPr algn="just"/>
            <a:endParaRPr lang="en-US" dirty="0"/>
          </a:p>
          <a:p>
            <a:pPr marL="285750" lvl="0" indent="-285750">
              <a:buFont typeface="Arial"/>
              <a:buChar char="•"/>
            </a:pPr>
            <a:endParaRPr lang="en-US" sz="1400" b="1" dirty="0">
              <a:latin typeface="Avenir Next LT Pro"/>
              <a:cs typeface="Times New Roman"/>
            </a:endParaRPr>
          </a:p>
          <a:p>
            <a:pPr lvl="0">
              <a:lnSpc>
                <a:spcPct val="100000"/>
              </a:lnSpc>
            </a:pPr>
            <a:endParaRPr lang="en-US" sz="800" dirty="0"/>
          </a:p>
        </p:txBody>
      </p:sp>
      <p:pic>
        <p:nvPicPr>
          <p:cNvPr id="6" name="Picture 5" descr="Digital financial graph">
            <a:extLst>
              <a:ext uri="{FF2B5EF4-FFF2-40B4-BE49-F238E27FC236}">
                <a16:creationId xmlns:a16="http://schemas.microsoft.com/office/drawing/2014/main" id="{314E0B27-B7C1-458D-3A9A-E393F2E74B33}"/>
              </a:ext>
            </a:extLst>
          </p:cNvPr>
          <p:cNvPicPr>
            <a:picLocks noChangeAspect="1"/>
          </p:cNvPicPr>
          <p:nvPr/>
        </p:nvPicPr>
        <p:blipFill rotWithShape="1">
          <a:blip r:embed="rId2"/>
          <a:srcRect l="36041" r="17532" b="-2"/>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16687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638176"/>
            <a:ext cx="4266544" cy="2861770"/>
          </a:xfrm>
        </p:spPr>
        <p:txBody>
          <a:bodyPr anchor="b">
            <a:normAutofit/>
          </a:bodyPr>
          <a:lstStyle/>
          <a:p>
            <a:r>
              <a:rPr lang="en-US" dirty="0"/>
              <a:t>Conclusion.</a:t>
            </a:r>
            <a:endParaRPr lang="en-US"/>
          </a:p>
        </p:txBody>
      </p:sp>
      <p:grpSp>
        <p:nvGrpSpPr>
          <p:cNvPr id="25"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60"/>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6" name="Content Placeholder">
            <a:extLst>
              <a:ext uri="{FF2B5EF4-FFF2-40B4-BE49-F238E27FC236}">
                <a16:creationId xmlns:a16="http://schemas.microsoft.com/office/drawing/2014/main" id="{3427BE0E-375C-16AD-4057-B31B27EB4675}"/>
              </a:ext>
            </a:extLst>
          </p:cNvPr>
          <p:cNvGraphicFramePr>
            <a:graphicFrameLocks noGrp="1"/>
          </p:cNvGraphicFramePr>
          <p:nvPr>
            <p:ph idx="1"/>
            <p:extLst>
              <p:ext uri="{D42A27DB-BD31-4B8C-83A1-F6EECF244321}">
                <p14:modId xmlns:p14="http://schemas.microsoft.com/office/powerpoint/2010/main" val="3941702159"/>
              </p:ext>
            </p:extLst>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679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24507-DCC3-1B0C-DDD6-F0E80701317C}"/>
              </a:ext>
            </a:extLst>
          </p:cNvPr>
          <p:cNvSpPr>
            <a:spLocks noGrp="1"/>
          </p:cNvSpPr>
          <p:nvPr>
            <p:ph type="title"/>
          </p:nvPr>
        </p:nvSpPr>
        <p:spPr>
          <a:xfrm>
            <a:off x="266924" y="-406253"/>
            <a:ext cx="10077557" cy="1325563"/>
          </a:xfrm>
        </p:spPr>
        <p:txBody>
          <a:bodyPr/>
          <a:lstStyle/>
          <a:p>
            <a:r>
              <a:rPr lang="en-US" dirty="0"/>
              <a:t>Literature Survey.</a:t>
            </a:r>
          </a:p>
        </p:txBody>
      </p:sp>
      <p:graphicFrame>
        <p:nvGraphicFramePr>
          <p:cNvPr id="4" name="Table 4">
            <a:extLst>
              <a:ext uri="{FF2B5EF4-FFF2-40B4-BE49-F238E27FC236}">
                <a16:creationId xmlns:a16="http://schemas.microsoft.com/office/drawing/2014/main" id="{F9B7F303-75EE-2A10-A2C9-2CFF783A6693}"/>
              </a:ext>
            </a:extLst>
          </p:cNvPr>
          <p:cNvGraphicFramePr>
            <a:graphicFrameLocks noGrp="1"/>
          </p:cNvGraphicFramePr>
          <p:nvPr>
            <p:ph idx="1"/>
            <p:extLst>
              <p:ext uri="{D42A27DB-BD31-4B8C-83A1-F6EECF244321}">
                <p14:modId xmlns:p14="http://schemas.microsoft.com/office/powerpoint/2010/main" val="1168424983"/>
              </p:ext>
            </p:extLst>
          </p:nvPr>
        </p:nvGraphicFramePr>
        <p:xfrm>
          <a:off x="388188" y="905773"/>
          <a:ext cx="11478451" cy="5468840"/>
        </p:xfrm>
        <a:graphic>
          <a:graphicData uri="http://schemas.openxmlformats.org/drawingml/2006/table">
            <a:tbl>
              <a:tblPr firstRow="1" bandRow="1">
                <a:tableStyleId>{5C22544A-7EE6-4342-B048-85BDC9FD1C3A}</a:tableStyleId>
              </a:tblPr>
              <a:tblGrid>
                <a:gridCol w="715356">
                  <a:extLst>
                    <a:ext uri="{9D8B030D-6E8A-4147-A177-3AD203B41FA5}">
                      <a16:colId xmlns:a16="http://schemas.microsoft.com/office/drawing/2014/main" val="3083662608"/>
                    </a:ext>
                  </a:extLst>
                </a:gridCol>
                <a:gridCol w="2349156">
                  <a:extLst>
                    <a:ext uri="{9D8B030D-6E8A-4147-A177-3AD203B41FA5}">
                      <a16:colId xmlns:a16="http://schemas.microsoft.com/office/drawing/2014/main" val="2901048704"/>
                    </a:ext>
                  </a:extLst>
                </a:gridCol>
                <a:gridCol w="645806">
                  <a:extLst>
                    <a:ext uri="{9D8B030D-6E8A-4147-A177-3AD203B41FA5}">
                      <a16:colId xmlns:a16="http://schemas.microsoft.com/office/drawing/2014/main" val="2801399935"/>
                    </a:ext>
                  </a:extLst>
                </a:gridCol>
                <a:gridCol w="1532905">
                  <a:extLst>
                    <a:ext uri="{9D8B030D-6E8A-4147-A177-3AD203B41FA5}">
                      <a16:colId xmlns:a16="http://schemas.microsoft.com/office/drawing/2014/main" val="1998253930"/>
                    </a:ext>
                  </a:extLst>
                </a:gridCol>
                <a:gridCol w="1413679">
                  <a:extLst>
                    <a:ext uri="{9D8B030D-6E8A-4147-A177-3AD203B41FA5}">
                      <a16:colId xmlns:a16="http://schemas.microsoft.com/office/drawing/2014/main" val="3603222962"/>
                    </a:ext>
                  </a:extLst>
                </a:gridCol>
                <a:gridCol w="2503746">
                  <a:extLst>
                    <a:ext uri="{9D8B030D-6E8A-4147-A177-3AD203B41FA5}">
                      <a16:colId xmlns:a16="http://schemas.microsoft.com/office/drawing/2014/main" val="3946161765"/>
                    </a:ext>
                  </a:extLst>
                </a:gridCol>
                <a:gridCol w="2317803">
                  <a:extLst>
                    <a:ext uri="{9D8B030D-6E8A-4147-A177-3AD203B41FA5}">
                      <a16:colId xmlns:a16="http://schemas.microsoft.com/office/drawing/2014/main" val="3475976297"/>
                    </a:ext>
                  </a:extLst>
                </a:gridCol>
              </a:tblGrid>
              <a:tr h="844826">
                <a:tc>
                  <a:txBody>
                    <a:bodyPr/>
                    <a:lstStyle/>
                    <a:p>
                      <a:pPr algn="ctr"/>
                      <a:r>
                        <a:rPr lang="en-US" sz="1600" dirty="0"/>
                        <a:t>SL.</a:t>
                      </a:r>
                      <a:endParaRPr lang="en-US" dirty="0"/>
                    </a:p>
                    <a:p>
                      <a:pPr lvl="0" algn="ctr">
                        <a:buNone/>
                      </a:pPr>
                      <a:r>
                        <a:rPr lang="en-US" sz="1600" dirty="0"/>
                        <a:t> NO</a:t>
                      </a:r>
                    </a:p>
                  </a:txBody>
                  <a:tcPr anchor="ctr"/>
                </a:tc>
                <a:tc>
                  <a:txBody>
                    <a:bodyPr/>
                    <a:lstStyle/>
                    <a:p>
                      <a:pPr algn="ctr"/>
                      <a:r>
                        <a:rPr lang="en-US" sz="1600" dirty="0"/>
                        <a:t>Title</a:t>
                      </a:r>
                    </a:p>
                  </a:txBody>
                  <a:tcPr anchor="ctr"/>
                </a:tc>
                <a:tc>
                  <a:txBody>
                    <a:bodyPr/>
                    <a:lstStyle/>
                    <a:p>
                      <a:pPr algn="ctr"/>
                      <a:r>
                        <a:rPr lang="en-US" sz="1600" dirty="0"/>
                        <a:t>Year</a:t>
                      </a:r>
                    </a:p>
                  </a:txBody>
                  <a:tcPr anchor="ctr"/>
                </a:tc>
                <a:tc>
                  <a:txBody>
                    <a:bodyPr/>
                    <a:lstStyle/>
                    <a:p>
                      <a:pPr algn="ctr"/>
                      <a:r>
                        <a:rPr lang="en-US" sz="1600" dirty="0"/>
                        <a:t>Authors</a:t>
                      </a:r>
                    </a:p>
                  </a:txBody>
                  <a:tcPr anchor="ctr"/>
                </a:tc>
                <a:tc>
                  <a:txBody>
                    <a:bodyPr/>
                    <a:lstStyle/>
                    <a:p>
                      <a:pPr algn="ctr"/>
                      <a:r>
                        <a:rPr lang="en-US" sz="1600" dirty="0"/>
                        <a:t>Methods</a:t>
                      </a:r>
                    </a:p>
                  </a:txBody>
                  <a:tcPr anchor="ctr"/>
                </a:tc>
                <a:tc>
                  <a:txBody>
                    <a:bodyPr/>
                    <a:lstStyle/>
                    <a:p>
                      <a:pPr lvl="0" algn="ctr">
                        <a:lnSpc>
                          <a:spcPct val="100000"/>
                        </a:lnSpc>
                        <a:spcBef>
                          <a:spcPts val="0"/>
                        </a:spcBef>
                        <a:spcAft>
                          <a:spcPts val="0"/>
                        </a:spcAft>
                        <a:buNone/>
                      </a:pPr>
                      <a:r>
                        <a:rPr lang="en-US" sz="1600" b="1" i="0" u="none" strike="noStrike" noProof="0" dirty="0">
                          <a:latin typeface="Times New Roman"/>
                        </a:rPr>
                        <a:t>Advantages </a:t>
                      </a:r>
                      <a:endParaRPr lang="en-US" sz="1600" b="1"/>
                    </a:p>
                  </a:txBody>
                  <a:tcPr anchor="ctr"/>
                </a:tc>
                <a:tc>
                  <a:txBody>
                    <a:bodyPr/>
                    <a:lstStyle/>
                    <a:p>
                      <a:pPr lvl="0" algn="ctr">
                        <a:lnSpc>
                          <a:spcPct val="100000"/>
                        </a:lnSpc>
                        <a:spcBef>
                          <a:spcPts val="0"/>
                        </a:spcBef>
                        <a:spcAft>
                          <a:spcPts val="0"/>
                        </a:spcAft>
                        <a:buNone/>
                      </a:pPr>
                      <a:endParaRPr lang="en-US" sz="1600" b="1" i="0" u="none" strike="noStrike" noProof="0" dirty="0">
                        <a:solidFill>
                          <a:srgbClr val="FFFFFF"/>
                        </a:solidFill>
                        <a:latin typeface="Times New Roman"/>
                      </a:endParaRPr>
                    </a:p>
                    <a:p>
                      <a:pPr lvl="0" algn="ctr">
                        <a:lnSpc>
                          <a:spcPct val="100000"/>
                        </a:lnSpc>
                        <a:spcBef>
                          <a:spcPts val="0"/>
                        </a:spcBef>
                        <a:spcAft>
                          <a:spcPts val="0"/>
                        </a:spcAft>
                        <a:buNone/>
                      </a:pPr>
                      <a:r>
                        <a:rPr lang="en-US" sz="1600" b="1" i="0" u="none" strike="noStrike" noProof="0" dirty="0">
                          <a:solidFill>
                            <a:srgbClr val="FFFFFF"/>
                          </a:solidFill>
                          <a:latin typeface="Times New Roman"/>
                        </a:rPr>
                        <a:t>Drawbacks</a:t>
                      </a:r>
                    </a:p>
                    <a:p>
                      <a:pPr lvl="0" algn="ctr">
                        <a:lnSpc>
                          <a:spcPct val="100000"/>
                        </a:lnSpc>
                        <a:spcBef>
                          <a:spcPts val="0"/>
                        </a:spcBef>
                        <a:spcAft>
                          <a:spcPts val="0"/>
                        </a:spcAft>
                        <a:buNone/>
                      </a:pPr>
                      <a:endParaRPr lang="en-US" sz="1600" b="1" i="0" u="none" strike="noStrike" noProof="0" dirty="0">
                        <a:latin typeface="Times New Roman"/>
                      </a:endParaRPr>
                    </a:p>
                  </a:txBody>
                  <a:tcPr anchor="ctr"/>
                </a:tc>
                <a:extLst>
                  <a:ext uri="{0D108BD9-81ED-4DB2-BD59-A6C34878D82A}">
                    <a16:rowId xmlns:a16="http://schemas.microsoft.com/office/drawing/2014/main" val="1135355628"/>
                  </a:ext>
                </a:extLst>
              </a:tr>
              <a:tr h="1149294">
                <a:tc>
                  <a:txBody>
                    <a:bodyPr/>
                    <a:lstStyle/>
                    <a:p>
                      <a:pPr algn="ctr"/>
                      <a:r>
                        <a:rPr lang="en-US" dirty="0"/>
                        <a:t>1</a:t>
                      </a:r>
                    </a:p>
                  </a:txBody>
                  <a:tcPr anchor="ctr"/>
                </a:tc>
                <a:tc>
                  <a:txBody>
                    <a:bodyPr/>
                    <a:lstStyle/>
                    <a:p>
                      <a:pPr lvl="0" algn="ctr">
                        <a:buNone/>
                      </a:pPr>
                      <a:r>
                        <a:rPr lang="en-US" sz="1400" b="0" i="0" u="none" strike="noStrike" baseline="0" noProof="0" dirty="0">
                          <a:solidFill>
                            <a:srgbClr val="000000"/>
                          </a:solidFill>
                          <a:latin typeface="Times New Roman"/>
                        </a:rPr>
                        <a:t>Performance Evaluation and Comparison Using Deep Learning Techniques in Sentiment Analysis</a:t>
                      </a:r>
                      <a:endParaRPr lang="en-US" sz="1400" b="0" i="0" u="none" strike="noStrike" baseline="0" noProof="0">
                        <a:solidFill>
                          <a:srgbClr val="000000"/>
                        </a:solidFill>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2021</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A. </a:t>
                      </a:r>
                      <a:r>
                        <a:rPr lang="en-US" sz="1400" b="0" i="0" u="none" strike="noStrike" baseline="0" noProof="0" err="1">
                          <a:solidFill>
                            <a:srgbClr val="000000"/>
                          </a:solidFill>
                          <a:latin typeface="Times New Roman"/>
                        </a:rPr>
                        <a:t>Pasumpon</a:t>
                      </a:r>
                      <a:r>
                        <a:rPr lang="en-US" sz="1400" b="0" i="0" u="none" strike="noStrike" baseline="0" noProof="0" dirty="0">
                          <a:solidFill>
                            <a:srgbClr val="000000"/>
                          </a:solidFill>
                          <a:latin typeface="Times New Roman"/>
                        </a:rPr>
                        <a:t> Pandian</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Deep learning techniques</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Deep learning techniques can handle complex patterns in sentiment analysis, potentially leading to higher accuracy.</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Deep learning models require a large amount of labeled data for training and can be computationally expensive.</a:t>
                      </a:r>
                      <a:endParaRPr lang="en-US" sz="1400">
                        <a:latin typeface="Times New Roman"/>
                      </a:endParaRPr>
                    </a:p>
                  </a:txBody>
                  <a:tcPr anchor="ctr"/>
                </a:tc>
                <a:extLst>
                  <a:ext uri="{0D108BD9-81ED-4DB2-BD59-A6C34878D82A}">
                    <a16:rowId xmlns:a16="http://schemas.microsoft.com/office/drawing/2014/main" val="2188607340"/>
                  </a:ext>
                </a:extLst>
              </a:tr>
              <a:tr h="1149294">
                <a:tc>
                  <a:txBody>
                    <a:bodyPr/>
                    <a:lstStyle/>
                    <a:p>
                      <a:pPr algn="ctr"/>
                      <a:r>
                        <a:rPr lang="en-US" dirty="0"/>
                        <a:t>2</a:t>
                      </a:r>
                    </a:p>
                  </a:txBody>
                  <a:tcPr anchor="ctr"/>
                </a:tc>
                <a:tc>
                  <a:txBody>
                    <a:bodyPr/>
                    <a:lstStyle/>
                    <a:p>
                      <a:pPr lvl="0" algn="ctr">
                        <a:buNone/>
                      </a:pPr>
                      <a:r>
                        <a:rPr lang="en-US" sz="1400" b="0" i="0" u="none" strike="noStrike" baseline="0" noProof="0" dirty="0">
                          <a:solidFill>
                            <a:srgbClr val="000000"/>
                          </a:solidFill>
                          <a:latin typeface="Times New Roman"/>
                        </a:rPr>
                        <a:t>Sentiment Analysis on Code-Mixed Dravidian Languages, A Non-Linguistic Approach</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2021</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Prasad A. Joshi and Varsha M. Pathak</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Non-linguistic approach</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The non-linguistic approach allows for sentiment analysis in code-mixed Dravidian languages, which may have limited linguistic resources.</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Non-linguistic approaches may have limitations in capturing fine-grained linguistic nuances and cultural context.</a:t>
                      </a:r>
                      <a:endParaRPr lang="en-US" sz="1400">
                        <a:latin typeface="Times New Roman"/>
                      </a:endParaRPr>
                    </a:p>
                  </a:txBody>
                  <a:tcPr anchor="ctr"/>
                </a:tc>
                <a:extLst>
                  <a:ext uri="{0D108BD9-81ED-4DB2-BD59-A6C34878D82A}">
                    <a16:rowId xmlns:a16="http://schemas.microsoft.com/office/drawing/2014/main" val="1910449203"/>
                  </a:ext>
                </a:extLst>
              </a:tr>
              <a:tr h="1149294">
                <a:tc>
                  <a:txBody>
                    <a:bodyPr/>
                    <a:lstStyle/>
                    <a:p>
                      <a:pPr algn="ctr"/>
                      <a:r>
                        <a:rPr lang="en-US" dirty="0"/>
                        <a:t>3</a:t>
                      </a:r>
                    </a:p>
                  </a:txBody>
                  <a:tcPr anchor="ctr"/>
                </a:tc>
                <a:tc>
                  <a:txBody>
                    <a:bodyPr/>
                    <a:lstStyle/>
                    <a:p>
                      <a:pPr lvl="0" algn="ctr">
                        <a:buNone/>
                      </a:pPr>
                      <a:r>
                        <a:rPr lang="en-US" sz="1400" b="0" i="0" u="none" strike="noStrike" baseline="0" noProof="0" dirty="0">
                          <a:solidFill>
                            <a:srgbClr val="000000"/>
                          </a:solidFill>
                          <a:latin typeface="Times New Roman"/>
                        </a:rPr>
                        <a:t>Sentiment Analysis of Indian Regional Languages on Social Media</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2021</a:t>
                      </a:r>
                      <a:endParaRPr lang="en-US" sz="1400">
                        <a:latin typeface="Times New Roman"/>
                      </a:endParaRPr>
                    </a:p>
                  </a:txBody>
                  <a:tcPr anchor="ctr"/>
                </a:tc>
                <a:tc>
                  <a:txBody>
                    <a:bodyPr/>
                    <a:lstStyle/>
                    <a:p>
                      <a:pPr lvl="0" algn="ctr">
                        <a:buNone/>
                      </a:pPr>
                      <a:r>
                        <a:rPr lang="en-US" sz="1400" b="0" i="0" u="none" strike="noStrike" baseline="0" noProof="0" err="1">
                          <a:solidFill>
                            <a:srgbClr val="000000"/>
                          </a:solidFill>
                          <a:latin typeface="Times New Roman"/>
                        </a:rPr>
                        <a:t>Kakuthota</a:t>
                      </a:r>
                      <a:r>
                        <a:rPr lang="en-US" sz="1400" b="0" i="0" u="none" strike="noStrike" baseline="0" noProof="0" dirty="0">
                          <a:solidFill>
                            <a:srgbClr val="000000"/>
                          </a:solidFill>
                          <a:latin typeface="Times New Roman"/>
                        </a:rPr>
                        <a:t> Rakshita, Ramalingam H M, M Pavitra</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,Twitter APIs ,text blob</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The study focuses on sentiment analysis of Indian regional languages, which is valuable for understanding sentiment trends in specific regions.</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It does not provide features like dependency parsing, word vectors, It is little slower in the comparison to spacy</a:t>
                      </a:r>
                      <a:endParaRPr lang="en-US" sz="1400">
                        <a:latin typeface="Times New Roman"/>
                      </a:endParaRPr>
                    </a:p>
                  </a:txBody>
                  <a:tcPr anchor="ctr"/>
                </a:tc>
                <a:extLst>
                  <a:ext uri="{0D108BD9-81ED-4DB2-BD59-A6C34878D82A}">
                    <a16:rowId xmlns:a16="http://schemas.microsoft.com/office/drawing/2014/main" val="1816070154"/>
                  </a:ext>
                </a:extLst>
              </a:tr>
              <a:tr h="1149294">
                <a:tc>
                  <a:txBody>
                    <a:bodyPr/>
                    <a:lstStyle/>
                    <a:p>
                      <a:pPr algn="ctr"/>
                      <a:r>
                        <a:rPr lang="en-US" dirty="0"/>
                        <a:t>4</a:t>
                      </a:r>
                    </a:p>
                  </a:txBody>
                  <a:tcPr anchor="ctr"/>
                </a:tc>
                <a:tc>
                  <a:txBody>
                    <a:bodyPr/>
                    <a:lstStyle/>
                    <a:p>
                      <a:pPr lvl="0" algn="ctr">
                        <a:buNone/>
                      </a:pPr>
                      <a:r>
                        <a:rPr lang="en-US" sz="1400" b="0" i="0" u="none" strike="noStrike" baseline="0" noProof="0" dirty="0">
                          <a:solidFill>
                            <a:srgbClr val="000000"/>
                          </a:solidFill>
                          <a:latin typeface="Times New Roman"/>
                        </a:rPr>
                        <a:t>A Novel Fusion-Based Deep Learning Model for Sentiment Analysis of COVID-19 Tweets</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2021</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Mohammad Ehsan Basiri and Shahla Nemati</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Fusion-based deep learning model</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The fusion-based deep learning model may integrate multiple data sources or features, potentially improving sentiment analysis accuracy.</a:t>
                      </a:r>
                      <a:endParaRPr lang="en-US" sz="1400">
                        <a:latin typeface="Times New Roman"/>
                      </a:endParaRPr>
                    </a:p>
                  </a:txBody>
                  <a:tcPr anchor="ctr"/>
                </a:tc>
                <a:tc>
                  <a:txBody>
                    <a:bodyPr/>
                    <a:lstStyle/>
                    <a:p>
                      <a:pPr lvl="0" algn="ctr">
                        <a:buNone/>
                      </a:pPr>
                      <a:r>
                        <a:rPr lang="en-US" sz="1400" b="0" i="0" u="none" strike="noStrike" baseline="0" noProof="0" dirty="0">
                          <a:solidFill>
                            <a:srgbClr val="000000"/>
                          </a:solidFill>
                          <a:latin typeface="Times New Roman"/>
                        </a:rPr>
                        <a:t>The fusion-based approach may require additional preprocessing and feature engineering, making it more complex.</a:t>
                      </a:r>
                      <a:endParaRPr lang="en-US" sz="1400">
                        <a:latin typeface="Times New Roman"/>
                      </a:endParaRPr>
                    </a:p>
                  </a:txBody>
                  <a:tcPr anchor="ctr"/>
                </a:tc>
                <a:extLst>
                  <a:ext uri="{0D108BD9-81ED-4DB2-BD59-A6C34878D82A}">
                    <a16:rowId xmlns:a16="http://schemas.microsoft.com/office/drawing/2014/main" val="3082082059"/>
                  </a:ext>
                </a:extLst>
              </a:tr>
            </a:tbl>
          </a:graphicData>
        </a:graphic>
      </p:graphicFrame>
    </p:spTree>
    <p:extLst>
      <p:ext uri="{BB962C8B-B14F-4D97-AF65-F5344CB8AC3E}">
        <p14:creationId xmlns:p14="http://schemas.microsoft.com/office/powerpoint/2010/main" val="1688566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638176"/>
            <a:ext cx="4266544" cy="2861770"/>
          </a:xfrm>
        </p:spPr>
        <p:txBody>
          <a:bodyPr anchor="b">
            <a:normAutofit/>
          </a:bodyPr>
          <a:lstStyle/>
          <a:p>
            <a:r>
              <a:rPr lang="en-US" dirty="0"/>
              <a:t>Conclusion.</a:t>
            </a:r>
          </a:p>
        </p:txBody>
      </p:sp>
      <p:grpSp>
        <p:nvGrpSpPr>
          <p:cNvPr id="25"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59"/>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6" name="Content Placeholder">
            <a:extLst>
              <a:ext uri="{FF2B5EF4-FFF2-40B4-BE49-F238E27FC236}">
                <a16:creationId xmlns:a16="http://schemas.microsoft.com/office/drawing/2014/main" id="{3427BE0E-375C-16AD-4057-B31B27EB4675}"/>
              </a:ext>
            </a:extLst>
          </p:cNvPr>
          <p:cNvGraphicFramePr>
            <a:graphicFrameLocks noGrp="1"/>
          </p:cNvGraphicFramePr>
          <p:nvPr>
            <p:ph idx="1"/>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8498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79CEBEA-F91A-FC52-3EB4-2F05D135982C}"/>
              </a:ext>
            </a:extLst>
          </p:cNvPr>
          <p:cNvSpPr>
            <a:spLocks noGrp="1"/>
          </p:cNvSpPr>
          <p:nvPr>
            <p:ph type="title"/>
          </p:nvPr>
        </p:nvSpPr>
        <p:spPr>
          <a:xfrm>
            <a:off x="5404479" y="1876778"/>
            <a:ext cx="3767743" cy="1086187"/>
          </a:xfrm>
        </p:spPr>
        <p:txBody>
          <a:bodyPr anchor="t">
            <a:noAutofit/>
          </a:bodyPr>
          <a:lstStyle/>
          <a:p>
            <a:r>
              <a:rPr lang="en-US" sz="4600" dirty="0"/>
              <a:t>Thank you!!</a:t>
            </a:r>
          </a:p>
        </p:txBody>
      </p:sp>
      <p:sp>
        <p:nvSpPr>
          <p:cNvPr id="10" name="Freeform: Shape 9">
            <a:extLst>
              <a:ext uri="{FF2B5EF4-FFF2-40B4-BE49-F238E27FC236}">
                <a16:creationId xmlns:a16="http://schemas.microsoft.com/office/drawing/2014/main" id="{A707F4F1-79FE-4E99-AF42-242AC08A35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64840" cy="6858001"/>
          </a:xfrm>
          <a:custGeom>
            <a:avLst/>
            <a:gdLst>
              <a:gd name="connsiteX0" fmla="*/ 0 w 888736"/>
              <a:gd name="connsiteY0" fmla="*/ 0 h 2458832"/>
              <a:gd name="connsiteX1" fmla="*/ 177394 w 888736"/>
              <a:gd name="connsiteY1" fmla="*/ 125361 h 2458832"/>
              <a:gd name="connsiteX2" fmla="*/ 881856 w 888736"/>
              <a:gd name="connsiteY2" fmla="*/ 1189003 h 2458832"/>
              <a:gd name="connsiteX3" fmla="*/ 691256 w 888736"/>
              <a:gd name="connsiteY3" fmla="*/ 1628147 h 2458832"/>
              <a:gd name="connsiteX4" fmla="*/ 118397 w 888736"/>
              <a:gd name="connsiteY4" fmla="*/ 2331723 h 2458832"/>
              <a:gd name="connsiteX5" fmla="*/ 0 w 888736"/>
              <a:gd name="connsiteY5" fmla="*/ 2458832 h 2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736" h="2458832">
                <a:moveTo>
                  <a:pt x="0" y="0"/>
                </a:moveTo>
                <a:lnTo>
                  <a:pt x="177394" y="125361"/>
                </a:lnTo>
                <a:cubicBezTo>
                  <a:pt x="548898" y="378359"/>
                  <a:pt x="946091" y="744358"/>
                  <a:pt x="881856" y="1189003"/>
                </a:cubicBezTo>
                <a:cubicBezTo>
                  <a:pt x="858787" y="1347884"/>
                  <a:pt x="777253" y="1491554"/>
                  <a:pt x="691256" y="1628147"/>
                </a:cubicBezTo>
                <a:cubicBezTo>
                  <a:pt x="609261" y="1758448"/>
                  <a:pt x="399047" y="2022344"/>
                  <a:pt x="118397" y="2331723"/>
                </a:cubicBezTo>
                <a:lnTo>
                  <a:pt x="0" y="2458832"/>
                </a:lnTo>
                <a:close/>
              </a:path>
            </a:pathLst>
          </a:cu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aphic 78">
            <a:extLst>
              <a:ext uri="{FF2B5EF4-FFF2-40B4-BE49-F238E27FC236}">
                <a16:creationId xmlns:a16="http://schemas.microsoft.com/office/drawing/2014/main" id="{C5035748-E666-464D-B95F-ED81463468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42299" y="1617538"/>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4D85EFE8-5037-4E99-8D29-64B5CE9D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9FD653C8-CB16-40C0-BA61-6FA0587D7A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ABA973BF-958C-4267-A9F2-CEA64D284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0DAD6C4-EBF1-4DBF-928B-3F52E0244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2BD6CA6-C90E-4CC3-B99B-93CE2622E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8E83D65E-8C50-430E-8331-F293349EF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pSp>
        <p:nvGrpSpPr>
          <p:cNvPr id="20" name="Group 19">
            <a:extLst>
              <a:ext uri="{FF2B5EF4-FFF2-40B4-BE49-F238E27FC236}">
                <a16:creationId xmlns:a16="http://schemas.microsoft.com/office/drawing/2014/main" id="{D5E51A3D-2FA6-4FB0-8E96-240CD790AF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3046134" flipH="1">
            <a:off x="862428" y="4444126"/>
            <a:ext cx="886141" cy="802496"/>
            <a:chOff x="10948005" y="3272152"/>
            <a:chExt cx="868640" cy="786648"/>
          </a:xfrm>
          <a:solidFill>
            <a:schemeClr val="accent6"/>
          </a:solidFill>
        </p:grpSpPr>
        <p:sp>
          <p:nvSpPr>
            <p:cNvPr id="21" name="Freeform: Shape 20">
              <a:extLst>
                <a:ext uri="{FF2B5EF4-FFF2-40B4-BE49-F238E27FC236}">
                  <a16:creationId xmlns:a16="http://schemas.microsoft.com/office/drawing/2014/main" id="{A9077F9C-631A-40ED-8DF2-6F7CE48C1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AB5F57A0-CC7E-443D-8694-A244B50F8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EC28A3D1-4D8C-4C0C-9C35-6A60D2262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F730EC4F-7921-4623-84EE-AD5E059F9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6C52E193-84A5-4949-8431-6CF8BED86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9E948C20-2509-497E-8A43-AC9A26FD6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19FF44-226D-4A47-A1C7-BB6FA4315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Freeform: Shape 28">
            <a:extLst>
              <a:ext uri="{FF2B5EF4-FFF2-40B4-BE49-F238E27FC236}">
                <a16:creationId xmlns:a16="http://schemas.microsoft.com/office/drawing/2014/main" id="{825CBD1C-2583-4689-9336-2E92126B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0428708" y="5094708"/>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17398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B7F303-75EE-2A10-A2C9-2CFF783A6693}"/>
              </a:ext>
            </a:extLst>
          </p:cNvPr>
          <p:cNvGraphicFramePr>
            <a:graphicFrameLocks noGrp="1"/>
          </p:cNvGraphicFramePr>
          <p:nvPr>
            <p:ph idx="1"/>
            <p:extLst>
              <p:ext uri="{D42A27DB-BD31-4B8C-83A1-F6EECF244321}">
                <p14:modId xmlns:p14="http://schemas.microsoft.com/office/powerpoint/2010/main" val="324367491"/>
              </p:ext>
            </p:extLst>
          </p:nvPr>
        </p:nvGraphicFramePr>
        <p:xfrm>
          <a:off x="273169" y="158151"/>
          <a:ext cx="11644104" cy="6514324"/>
        </p:xfrm>
        <a:graphic>
          <a:graphicData uri="http://schemas.openxmlformats.org/drawingml/2006/table">
            <a:tbl>
              <a:tblPr firstRow="1" bandRow="1">
                <a:tableStyleId>{5C22544A-7EE6-4342-B048-85BDC9FD1C3A}</a:tableStyleId>
              </a:tblPr>
              <a:tblGrid>
                <a:gridCol w="725680">
                  <a:extLst>
                    <a:ext uri="{9D8B030D-6E8A-4147-A177-3AD203B41FA5}">
                      <a16:colId xmlns:a16="http://schemas.microsoft.com/office/drawing/2014/main" val="3083662608"/>
                    </a:ext>
                  </a:extLst>
                </a:gridCol>
                <a:gridCol w="2383058">
                  <a:extLst>
                    <a:ext uri="{9D8B030D-6E8A-4147-A177-3AD203B41FA5}">
                      <a16:colId xmlns:a16="http://schemas.microsoft.com/office/drawing/2014/main" val="2901048704"/>
                    </a:ext>
                  </a:extLst>
                </a:gridCol>
                <a:gridCol w="655126">
                  <a:extLst>
                    <a:ext uri="{9D8B030D-6E8A-4147-A177-3AD203B41FA5}">
                      <a16:colId xmlns:a16="http://schemas.microsoft.com/office/drawing/2014/main" val="2801399935"/>
                    </a:ext>
                  </a:extLst>
                </a:gridCol>
                <a:gridCol w="1408041">
                  <a:extLst>
                    <a:ext uri="{9D8B030D-6E8A-4147-A177-3AD203B41FA5}">
                      <a16:colId xmlns:a16="http://schemas.microsoft.com/office/drawing/2014/main" val="1998253930"/>
                    </a:ext>
                  </a:extLst>
                </a:gridCol>
                <a:gridCol w="1581066">
                  <a:extLst>
                    <a:ext uri="{9D8B030D-6E8A-4147-A177-3AD203B41FA5}">
                      <a16:colId xmlns:a16="http://schemas.microsoft.com/office/drawing/2014/main" val="3603222962"/>
                    </a:ext>
                  </a:extLst>
                </a:gridCol>
                <a:gridCol w="2683565">
                  <a:extLst>
                    <a:ext uri="{9D8B030D-6E8A-4147-A177-3AD203B41FA5}">
                      <a16:colId xmlns:a16="http://schemas.microsoft.com/office/drawing/2014/main" val="3946161765"/>
                    </a:ext>
                  </a:extLst>
                </a:gridCol>
                <a:gridCol w="2207568">
                  <a:extLst>
                    <a:ext uri="{9D8B030D-6E8A-4147-A177-3AD203B41FA5}">
                      <a16:colId xmlns:a16="http://schemas.microsoft.com/office/drawing/2014/main" val="3475976297"/>
                    </a:ext>
                  </a:extLst>
                </a:gridCol>
              </a:tblGrid>
              <a:tr h="844826">
                <a:tc>
                  <a:txBody>
                    <a:bodyPr/>
                    <a:lstStyle/>
                    <a:p>
                      <a:pPr algn="ctr"/>
                      <a:r>
                        <a:rPr lang="en-US" sz="1600" dirty="0"/>
                        <a:t>SL.</a:t>
                      </a:r>
                      <a:endParaRPr lang="en-US" dirty="0"/>
                    </a:p>
                    <a:p>
                      <a:pPr lvl="0" algn="ctr">
                        <a:buNone/>
                      </a:pPr>
                      <a:r>
                        <a:rPr lang="en-US" sz="1600" dirty="0"/>
                        <a:t> NO</a:t>
                      </a:r>
                    </a:p>
                  </a:txBody>
                  <a:tcPr anchor="ctr"/>
                </a:tc>
                <a:tc>
                  <a:txBody>
                    <a:bodyPr/>
                    <a:lstStyle/>
                    <a:p>
                      <a:pPr algn="ctr"/>
                      <a:r>
                        <a:rPr lang="en-US" sz="1600" dirty="0"/>
                        <a:t>Title</a:t>
                      </a:r>
                    </a:p>
                  </a:txBody>
                  <a:tcPr anchor="ctr"/>
                </a:tc>
                <a:tc>
                  <a:txBody>
                    <a:bodyPr/>
                    <a:lstStyle/>
                    <a:p>
                      <a:pPr algn="ctr"/>
                      <a:r>
                        <a:rPr lang="en-US" sz="1600" dirty="0"/>
                        <a:t>Year</a:t>
                      </a:r>
                    </a:p>
                  </a:txBody>
                  <a:tcPr anchor="ctr"/>
                </a:tc>
                <a:tc>
                  <a:txBody>
                    <a:bodyPr/>
                    <a:lstStyle/>
                    <a:p>
                      <a:pPr algn="ctr"/>
                      <a:r>
                        <a:rPr lang="en-US" sz="1600" dirty="0"/>
                        <a:t>Authors</a:t>
                      </a:r>
                    </a:p>
                  </a:txBody>
                  <a:tcPr anchor="ctr"/>
                </a:tc>
                <a:tc>
                  <a:txBody>
                    <a:bodyPr/>
                    <a:lstStyle/>
                    <a:p>
                      <a:pPr algn="ctr"/>
                      <a:r>
                        <a:rPr lang="en-US" sz="1600" dirty="0"/>
                        <a:t>Methods</a:t>
                      </a:r>
                    </a:p>
                  </a:txBody>
                  <a:tcPr anchor="ctr"/>
                </a:tc>
                <a:tc>
                  <a:txBody>
                    <a:bodyPr/>
                    <a:lstStyle/>
                    <a:p>
                      <a:pPr lvl="0" algn="ctr">
                        <a:lnSpc>
                          <a:spcPct val="100000"/>
                        </a:lnSpc>
                        <a:spcBef>
                          <a:spcPts val="0"/>
                        </a:spcBef>
                        <a:spcAft>
                          <a:spcPts val="0"/>
                        </a:spcAft>
                        <a:buNone/>
                      </a:pPr>
                      <a:r>
                        <a:rPr lang="en-US" sz="1600" b="1" i="0" u="none" strike="noStrike" noProof="0" dirty="0">
                          <a:latin typeface="Times New Roman"/>
                        </a:rPr>
                        <a:t>Advantages </a:t>
                      </a:r>
                      <a:endParaRPr lang="en-US" sz="1600" b="1"/>
                    </a:p>
                  </a:txBody>
                  <a:tcPr anchor="ctr"/>
                </a:tc>
                <a:tc>
                  <a:txBody>
                    <a:bodyPr/>
                    <a:lstStyle/>
                    <a:p>
                      <a:pPr lvl="0" algn="ctr">
                        <a:lnSpc>
                          <a:spcPct val="100000"/>
                        </a:lnSpc>
                        <a:spcBef>
                          <a:spcPts val="0"/>
                        </a:spcBef>
                        <a:spcAft>
                          <a:spcPts val="0"/>
                        </a:spcAft>
                        <a:buNone/>
                      </a:pPr>
                      <a:endParaRPr lang="en-US" sz="1600" b="1" i="0" u="none" strike="noStrike" noProof="0" dirty="0">
                        <a:solidFill>
                          <a:srgbClr val="FFFFFF"/>
                        </a:solidFill>
                        <a:latin typeface="Times New Roman"/>
                      </a:endParaRPr>
                    </a:p>
                    <a:p>
                      <a:pPr lvl="0" algn="ctr">
                        <a:lnSpc>
                          <a:spcPct val="100000"/>
                        </a:lnSpc>
                        <a:spcBef>
                          <a:spcPts val="0"/>
                        </a:spcBef>
                        <a:spcAft>
                          <a:spcPts val="0"/>
                        </a:spcAft>
                        <a:buNone/>
                      </a:pPr>
                      <a:r>
                        <a:rPr lang="en-US" sz="1600" b="1" i="0" u="none" strike="noStrike" noProof="0" dirty="0">
                          <a:solidFill>
                            <a:srgbClr val="FFFFFF"/>
                          </a:solidFill>
                          <a:latin typeface="Times New Roman"/>
                        </a:rPr>
                        <a:t>Drawbacks</a:t>
                      </a:r>
                    </a:p>
                    <a:p>
                      <a:pPr lvl="0" algn="ctr">
                        <a:lnSpc>
                          <a:spcPct val="100000"/>
                        </a:lnSpc>
                        <a:spcBef>
                          <a:spcPts val="0"/>
                        </a:spcBef>
                        <a:spcAft>
                          <a:spcPts val="0"/>
                        </a:spcAft>
                        <a:buNone/>
                      </a:pPr>
                      <a:endParaRPr lang="en-US" sz="1600" b="1" i="0" u="none" strike="noStrike" noProof="0" dirty="0">
                        <a:latin typeface="Times New Roman"/>
                      </a:endParaRPr>
                    </a:p>
                  </a:txBody>
                  <a:tcPr anchor="ctr"/>
                </a:tc>
                <a:extLst>
                  <a:ext uri="{0D108BD9-81ED-4DB2-BD59-A6C34878D82A}">
                    <a16:rowId xmlns:a16="http://schemas.microsoft.com/office/drawing/2014/main" val="1135355628"/>
                  </a:ext>
                </a:extLst>
              </a:tr>
              <a:tr h="1341338">
                <a:tc>
                  <a:txBody>
                    <a:bodyPr/>
                    <a:lstStyle/>
                    <a:p>
                      <a:pPr algn="ctr"/>
                      <a:r>
                        <a:rPr lang="en-US" dirty="0"/>
                        <a:t>5</a:t>
                      </a:r>
                    </a:p>
                  </a:txBody>
                  <a:tcPr anchor="ctr"/>
                </a:tc>
                <a:tc>
                  <a:txBody>
                    <a:bodyPr/>
                    <a:lstStyle/>
                    <a:p>
                      <a:pPr lvl="0" algn="ctr">
                        <a:buNone/>
                      </a:pPr>
                      <a:r>
                        <a:rPr lang="en-US" sz="1400" b="0" i="0" u="none" strike="noStrike" baseline="0" noProof="0" dirty="0">
                          <a:solidFill>
                            <a:srgbClr val="000000"/>
                          </a:solidFill>
                          <a:latin typeface="Times New Roman"/>
                        </a:rPr>
                        <a:t>Sentiment Analysis of Multilingual Tweets Based on Natural Language Processing (NLP)</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2021</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Abhijit Bera and Mrinal Kanti Ghose</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SNN,CNN,LSTM</a:t>
                      </a:r>
                    </a:p>
                  </a:txBody>
                  <a:tcPr anchor="ctr"/>
                </a:tc>
                <a:tc>
                  <a:txBody>
                    <a:bodyPr/>
                    <a:lstStyle/>
                    <a:p>
                      <a:pPr lvl="0" algn="ctr">
                        <a:buNone/>
                      </a:pPr>
                      <a:r>
                        <a:rPr lang="en-US" sz="1400" b="0" i="0" u="none" strike="noStrike" baseline="0" noProof="0" dirty="0">
                          <a:solidFill>
                            <a:srgbClr val="000000"/>
                          </a:solidFill>
                          <a:latin typeface="Times New Roman"/>
                        </a:rPr>
                        <a:t>NLP-based sentiment analysis can leverage linguistic features and techniques to capture sentiment in multilingual tweets.</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The accuracy of NLP-based sentiment analysis may be influenced by language-specific challenges and the availability of linguistic resources.</a:t>
                      </a:r>
                      <a:endParaRPr lang="en-US" dirty="0"/>
                    </a:p>
                  </a:txBody>
                  <a:tcPr anchor="ctr"/>
                </a:tc>
                <a:extLst>
                  <a:ext uri="{0D108BD9-81ED-4DB2-BD59-A6C34878D82A}">
                    <a16:rowId xmlns:a16="http://schemas.microsoft.com/office/drawing/2014/main" val="2188607340"/>
                  </a:ext>
                </a:extLst>
              </a:tr>
              <a:tr h="1341338">
                <a:tc>
                  <a:txBody>
                    <a:bodyPr/>
                    <a:lstStyle/>
                    <a:p>
                      <a:pPr algn="ctr"/>
                      <a:r>
                        <a:rPr lang="en-US" dirty="0"/>
                        <a:t>6</a:t>
                      </a:r>
                    </a:p>
                  </a:txBody>
                  <a:tcPr anchor="ctr"/>
                </a:tc>
                <a:tc>
                  <a:txBody>
                    <a:bodyPr/>
                    <a:lstStyle/>
                    <a:p>
                      <a:pPr lvl="0" algn="ctr">
                        <a:buNone/>
                      </a:pPr>
                      <a:r>
                        <a:rPr lang="en-US" sz="1400" b="0" i="0" u="none" strike="noStrike" baseline="0" noProof="0" dirty="0">
                          <a:solidFill>
                            <a:srgbClr val="000000"/>
                          </a:solidFill>
                          <a:latin typeface="Times New Roman"/>
                        </a:rPr>
                        <a:t>Improved Sentiment Analysis for Dravidian Language Kannada Using Decision Tree Algorithm with Efficient Data Dictionary</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2021</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Ranjitha P and Bhanu K N</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Decision tree algorithm with an efficient data dictionary</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The decision tree algorithm with an efficient data dictionary can improve sentiment analysis for the Kannada language by capturing relevant features and reducing computational complexity.</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The effectiveness of the decision tree algorithm heavily depends on the quality and representativeness of the training data.</a:t>
                      </a:r>
                      <a:endParaRPr lang="en-US" dirty="0"/>
                    </a:p>
                  </a:txBody>
                  <a:tcPr anchor="ctr"/>
                </a:tc>
                <a:extLst>
                  <a:ext uri="{0D108BD9-81ED-4DB2-BD59-A6C34878D82A}">
                    <a16:rowId xmlns:a16="http://schemas.microsoft.com/office/drawing/2014/main" val="1910449203"/>
                  </a:ext>
                </a:extLst>
              </a:tr>
              <a:tr h="1341338">
                <a:tc>
                  <a:txBody>
                    <a:bodyPr/>
                    <a:lstStyle/>
                    <a:p>
                      <a:pPr algn="ctr"/>
                      <a:r>
                        <a:rPr lang="en-US" dirty="0"/>
                        <a:t>7</a:t>
                      </a:r>
                    </a:p>
                  </a:txBody>
                  <a:tcPr anchor="ctr"/>
                </a:tc>
                <a:tc>
                  <a:txBody>
                    <a:bodyPr/>
                    <a:lstStyle/>
                    <a:p>
                      <a:pPr lvl="0" algn="ctr">
                        <a:buNone/>
                      </a:pPr>
                      <a:r>
                        <a:rPr lang="en-US" sz="1400" b="0" i="0" u="none" strike="noStrike" baseline="0" noProof="0" dirty="0">
                          <a:solidFill>
                            <a:srgbClr val="000000"/>
                          </a:solidFill>
                          <a:latin typeface="Times New Roman"/>
                        </a:rPr>
                        <a:t>Sentiment Analysis for Twitter Data in the Hindi Language</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2021</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Anjum Madan and Udayan Ghose</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Lexicon Based Approach (LBA) and Machine Learning Approach (MLA)</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The study focuses on sentiment analysis specifically for Twitter data in the Hindi language, providing insights into sentiment trends in Hindi-speaking communities on the platform</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 Struggles with contextual understanding and handling new or slang terms.  Time-consuming to create, and models may suffer from overfitting and generalization issues.</a:t>
                      </a:r>
                      <a:endParaRPr lang="en-US" dirty="0"/>
                    </a:p>
                  </a:txBody>
                  <a:tcPr anchor="ctr"/>
                </a:tc>
                <a:extLst>
                  <a:ext uri="{0D108BD9-81ED-4DB2-BD59-A6C34878D82A}">
                    <a16:rowId xmlns:a16="http://schemas.microsoft.com/office/drawing/2014/main" val="1816070154"/>
                  </a:ext>
                </a:extLst>
              </a:tr>
              <a:tr h="1341338">
                <a:tc>
                  <a:txBody>
                    <a:bodyPr/>
                    <a:lstStyle/>
                    <a:p>
                      <a:pPr algn="ctr"/>
                      <a:r>
                        <a:rPr lang="en-US" dirty="0"/>
                        <a:t>8</a:t>
                      </a:r>
                    </a:p>
                  </a:txBody>
                  <a:tcPr anchor="ctr"/>
                </a:tc>
                <a:tc>
                  <a:txBody>
                    <a:bodyPr/>
                    <a:lstStyle/>
                    <a:p>
                      <a:pPr lvl="0" algn="ctr">
                        <a:buNone/>
                      </a:pPr>
                      <a:r>
                        <a:rPr lang="en-US" sz="1400" b="0" i="0" u="none" strike="noStrike" baseline="0" noProof="0" dirty="0">
                          <a:solidFill>
                            <a:srgbClr val="000000"/>
                          </a:solidFill>
                          <a:latin typeface="Times New Roman"/>
                        </a:rPr>
                        <a:t>L3CubeMahaSent: A Marathi Tweet-Based Sentiment Analysis Dataset</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2021</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Atharva Kulkarni, Meet Mandhane, and Manali </a:t>
                      </a:r>
                      <a:r>
                        <a:rPr lang="en-US" sz="1400" b="0" i="0" u="none" strike="noStrike" baseline="0" noProof="0" dirty="0" err="1">
                          <a:solidFill>
                            <a:srgbClr val="000000"/>
                          </a:solidFill>
                          <a:latin typeface="Times New Roman"/>
                        </a:rPr>
                        <a:t>Likhitkar</a:t>
                      </a:r>
                      <a:endParaRPr lang="en-US" dirty="0" err="1"/>
                    </a:p>
                  </a:txBody>
                  <a:tcPr anchor="ctr"/>
                </a:tc>
                <a:tc>
                  <a:txBody>
                    <a:bodyPr/>
                    <a:lstStyle/>
                    <a:p>
                      <a:pPr lvl="0" algn="ctr">
                        <a:buNone/>
                      </a:pPr>
                      <a:r>
                        <a:rPr lang="en-US" sz="1400" b="0" i="0" u="none" strike="noStrike" baseline="0" noProof="0" dirty="0">
                          <a:solidFill>
                            <a:srgbClr val="000000"/>
                          </a:solidFill>
                          <a:latin typeface="Times New Roman"/>
                        </a:rPr>
                        <a:t>L3CubeMahaSent</a:t>
                      </a:r>
                      <a:endParaRPr lang="en-US" dirty="0"/>
                    </a:p>
                  </a:txBody>
                  <a:tcPr anchor="ctr"/>
                </a:tc>
                <a:tc>
                  <a:txBody>
                    <a:bodyPr/>
                    <a:lstStyle/>
                    <a:p>
                      <a:pPr lvl="0" algn="ctr">
                        <a:buNone/>
                      </a:pPr>
                      <a:r>
                        <a:rPr lang="en-US" sz="1400" b="0" i="0" u="none" strike="noStrike" baseline="0" noProof="0" dirty="0">
                          <a:solidFill>
                            <a:srgbClr val="000000"/>
                          </a:solidFill>
                          <a:latin typeface="Times New Roman"/>
                        </a:rPr>
                        <a:t>Marathi tweet-based sentiment analysis</a:t>
                      </a:r>
                      <a:endParaRPr lang="en-US" dirty="0" err="1"/>
                    </a:p>
                  </a:txBody>
                  <a:tcPr anchor="ctr"/>
                </a:tc>
                <a:tc>
                  <a:txBody>
                    <a:bodyPr/>
                    <a:lstStyle/>
                    <a:p>
                      <a:pPr lvl="0" algn="ctr">
                        <a:buNone/>
                      </a:pPr>
                      <a:r>
                        <a:rPr lang="en-US" sz="1400" b="0" i="0" kern="1200" dirty="0">
                          <a:solidFill>
                            <a:schemeClr val="dk1"/>
                          </a:solidFill>
                          <a:effectLst/>
                          <a:latin typeface="+mn-lt"/>
                          <a:ea typeface="+mn-ea"/>
                          <a:cs typeface="+mn-cs"/>
                        </a:rPr>
                        <a:t>struggle with understanding context, sarcasm, irony, or figurative language</a:t>
                      </a:r>
                      <a:endParaRPr lang="en-US" sz="1400" b="0" i="0" u="none" strike="noStrike" baseline="0" noProof="0" dirty="0">
                        <a:solidFill>
                          <a:srgbClr val="000000"/>
                        </a:solidFill>
                        <a:latin typeface="Times New Roman"/>
                      </a:endParaRPr>
                    </a:p>
                  </a:txBody>
                  <a:tcPr anchor="ctr"/>
                </a:tc>
                <a:extLst>
                  <a:ext uri="{0D108BD9-81ED-4DB2-BD59-A6C34878D82A}">
                    <a16:rowId xmlns:a16="http://schemas.microsoft.com/office/drawing/2014/main" val="3082082059"/>
                  </a:ext>
                </a:extLst>
              </a:tr>
            </a:tbl>
          </a:graphicData>
        </a:graphic>
      </p:graphicFrame>
    </p:spTree>
    <p:extLst>
      <p:ext uri="{BB962C8B-B14F-4D97-AF65-F5344CB8AC3E}">
        <p14:creationId xmlns:p14="http://schemas.microsoft.com/office/powerpoint/2010/main" val="946824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B7F303-75EE-2A10-A2C9-2CFF783A6693}"/>
              </a:ext>
            </a:extLst>
          </p:cNvPr>
          <p:cNvGraphicFramePr>
            <a:graphicFrameLocks noGrp="1"/>
          </p:cNvGraphicFramePr>
          <p:nvPr>
            <p:ph idx="1"/>
            <p:extLst>
              <p:ext uri="{D42A27DB-BD31-4B8C-83A1-F6EECF244321}">
                <p14:modId xmlns:p14="http://schemas.microsoft.com/office/powerpoint/2010/main" val="26281619"/>
              </p:ext>
            </p:extLst>
          </p:nvPr>
        </p:nvGraphicFramePr>
        <p:xfrm>
          <a:off x="273169" y="28755"/>
          <a:ext cx="11644095" cy="6676712"/>
        </p:xfrm>
        <a:graphic>
          <a:graphicData uri="http://schemas.openxmlformats.org/drawingml/2006/table">
            <a:tbl>
              <a:tblPr firstRow="1" bandRow="1">
                <a:tableStyleId>{5C22544A-7EE6-4342-B048-85BDC9FD1C3A}</a:tableStyleId>
              </a:tblPr>
              <a:tblGrid>
                <a:gridCol w="725680">
                  <a:extLst>
                    <a:ext uri="{9D8B030D-6E8A-4147-A177-3AD203B41FA5}">
                      <a16:colId xmlns:a16="http://schemas.microsoft.com/office/drawing/2014/main" val="3083662608"/>
                    </a:ext>
                  </a:extLst>
                </a:gridCol>
                <a:gridCol w="2346157">
                  <a:extLst>
                    <a:ext uri="{9D8B030D-6E8A-4147-A177-3AD203B41FA5}">
                      <a16:colId xmlns:a16="http://schemas.microsoft.com/office/drawing/2014/main" val="2901048704"/>
                    </a:ext>
                  </a:extLst>
                </a:gridCol>
                <a:gridCol w="692024">
                  <a:extLst>
                    <a:ext uri="{9D8B030D-6E8A-4147-A177-3AD203B41FA5}">
                      <a16:colId xmlns:a16="http://schemas.microsoft.com/office/drawing/2014/main" val="2801399935"/>
                    </a:ext>
                  </a:extLst>
                </a:gridCol>
                <a:gridCol w="1408041">
                  <a:extLst>
                    <a:ext uri="{9D8B030D-6E8A-4147-A177-3AD203B41FA5}">
                      <a16:colId xmlns:a16="http://schemas.microsoft.com/office/drawing/2014/main" val="1998253930"/>
                    </a:ext>
                  </a:extLst>
                </a:gridCol>
                <a:gridCol w="1403682">
                  <a:extLst>
                    <a:ext uri="{9D8B030D-6E8A-4147-A177-3AD203B41FA5}">
                      <a16:colId xmlns:a16="http://schemas.microsoft.com/office/drawing/2014/main" val="3603222962"/>
                    </a:ext>
                  </a:extLst>
                </a:gridCol>
                <a:gridCol w="2603749">
                  <a:extLst>
                    <a:ext uri="{9D8B030D-6E8A-4147-A177-3AD203B41FA5}">
                      <a16:colId xmlns:a16="http://schemas.microsoft.com/office/drawing/2014/main" val="3946161765"/>
                    </a:ext>
                  </a:extLst>
                </a:gridCol>
                <a:gridCol w="2464762">
                  <a:extLst>
                    <a:ext uri="{9D8B030D-6E8A-4147-A177-3AD203B41FA5}">
                      <a16:colId xmlns:a16="http://schemas.microsoft.com/office/drawing/2014/main" val="3475976297"/>
                    </a:ext>
                  </a:extLst>
                </a:gridCol>
              </a:tblGrid>
              <a:tr h="781400">
                <a:tc>
                  <a:txBody>
                    <a:bodyPr/>
                    <a:lstStyle/>
                    <a:p>
                      <a:pPr lvl="0" algn="ctr">
                        <a:buNone/>
                      </a:pPr>
                      <a:r>
                        <a:rPr lang="en-US" sz="1600" dirty="0">
                          <a:latin typeface="Avenir Next LT Pro"/>
                        </a:rPr>
                        <a:t>SL.</a:t>
                      </a:r>
                      <a:endParaRPr lang="en-US" dirty="0">
                        <a:latin typeface="Avenir Next LT Pro"/>
                      </a:endParaRPr>
                    </a:p>
                    <a:p>
                      <a:pPr lvl="0" algn="ctr">
                        <a:buNone/>
                      </a:pPr>
                      <a:r>
                        <a:rPr lang="en-US" sz="1600" dirty="0">
                          <a:latin typeface="Avenir Next LT Pro"/>
                        </a:rPr>
                        <a:t> NO</a:t>
                      </a:r>
                      <a:endParaRPr lang="en-US"/>
                    </a:p>
                  </a:txBody>
                  <a:tcPr anchor="ctr"/>
                </a:tc>
                <a:tc>
                  <a:txBody>
                    <a:bodyPr/>
                    <a:lstStyle/>
                    <a:p>
                      <a:pPr algn="ctr"/>
                      <a:r>
                        <a:rPr lang="en-US" sz="1600" dirty="0">
                          <a:latin typeface="Avenir Next LT Pro"/>
                        </a:rPr>
                        <a:t>Title</a:t>
                      </a:r>
                      <a:endParaRPr lang="en-US"/>
                    </a:p>
                  </a:txBody>
                  <a:tcPr anchor="ctr"/>
                </a:tc>
                <a:tc>
                  <a:txBody>
                    <a:bodyPr/>
                    <a:lstStyle/>
                    <a:p>
                      <a:pPr algn="ctr"/>
                      <a:r>
                        <a:rPr lang="en-US" sz="1600" dirty="0">
                          <a:latin typeface="Avenir Next LT Pro"/>
                        </a:rPr>
                        <a:t>Year</a:t>
                      </a:r>
                      <a:endParaRPr lang="en-US"/>
                    </a:p>
                  </a:txBody>
                  <a:tcPr anchor="ctr"/>
                </a:tc>
                <a:tc>
                  <a:txBody>
                    <a:bodyPr/>
                    <a:lstStyle/>
                    <a:p>
                      <a:pPr algn="ctr"/>
                      <a:r>
                        <a:rPr lang="en-US" sz="1600" dirty="0">
                          <a:latin typeface="Avenir Next LT Pro"/>
                        </a:rPr>
                        <a:t>Authors</a:t>
                      </a:r>
                      <a:endParaRPr lang="en-US"/>
                    </a:p>
                  </a:txBody>
                  <a:tcPr anchor="ctr"/>
                </a:tc>
                <a:tc>
                  <a:txBody>
                    <a:bodyPr/>
                    <a:lstStyle/>
                    <a:p>
                      <a:pPr algn="ctr"/>
                      <a:r>
                        <a:rPr lang="en-US" sz="1600" dirty="0">
                          <a:latin typeface="Avenir Next LT Pro"/>
                        </a:rPr>
                        <a:t>Methods</a:t>
                      </a:r>
                      <a:endParaRPr lang="en-US"/>
                    </a:p>
                  </a:txBody>
                  <a:tcPr anchor="ctr"/>
                </a:tc>
                <a:tc>
                  <a:txBody>
                    <a:bodyPr/>
                    <a:lstStyle/>
                    <a:p>
                      <a:pPr lvl="0" algn="ctr">
                        <a:lnSpc>
                          <a:spcPct val="100000"/>
                        </a:lnSpc>
                        <a:spcBef>
                          <a:spcPts val="0"/>
                        </a:spcBef>
                        <a:spcAft>
                          <a:spcPts val="0"/>
                        </a:spcAft>
                        <a:buNone/>
                      </a:pPr>
                      <a:r>
                        <a:rPr lang="en-US" sz="1600" b="1" i="0" u="none" strike="noStrike" noProof="0" dirty="0">
                          <a:latin typeface="Avenir Next LT Pro"/>
                        </a:rPr>
                        <a:t>Advantages </a:t>
                      </a:r>
                      <a:endParaRPr lang="en-US" sz="1600" b="1">
                        <a:latin typeface="Avenir Next LT Pro"/>
                      </a:endParaRPr>
                    </a:p>
                  </a:txBody>
                  <a:tcPr anchor="ctr"/>
                </a:tc>
                <a:tc>
                  <a:txBody>
                    <a:bodyPr/>
                    <a:lstStyle/>
                    <a:p>
                      <a:pPr lvl="0" algn="ctr">
                        <a:lnSpc>
                          <a:spcPct val="100000"/>
                        </a:lnSpc>
                        <a:spcBef>
                          <a:spcPts val="0"/>
                        </a:spcBef>
                        <a:spcAft>
                          <a:spcPts val="0"/>
                        </a:spcAft>
                        <a:buNone/>
                      </a:pPr>
                      <a:endParaRPr lang="en-US" sz="1600" b="1" i="0" u="none" strike="noStrike" noProof="0" dirty="0">
                        <a:solidFill>
                          <a:srgbClr val="FFFFFF"/>
                        </a:solidFill>
                        <a:latin typeface="Avenir Next LT Pro"/>
                      </a:endParaRPr>
                    </a:p>
                    <a:p>
                      <a:pPr lvl="0" algn="ctr">
                        <a:lnSpc>
                          <a:spcPct val="100000"/>
                        </a:lnSpc>
                        <a:spcBef>
                          <a:spcPts val="0"/>
                        </a:spcBef>
                        <a:spcAft>
                          <a:spcPts val="0"/>
                        </a:spcAft>
                        <a:buNone/>
                      </a:pPr>
                      <a:r>
                        <a:rPr lang="en-US" sz="1600" b="1" i="0" u="none" strike="noStrike" noProof="0" dirty="0">
                          <a:solidFill>
                            <a:srgbClr val="FFFFFF"/>
                          </a:solidFill>
                          <a:latin typeface="Avenir Next LT Pro"/>
                        </a:rPr>
                        <a:t>Drawbacks</a:t>
                      </a:r>
                      <a:endParaRPr lang="en-US"/>
                    </a:p>
                    <a:p>
                      <a:pPr lvl="0" algn="ctr">
                        <a:lnSpc>
                          <a:spcPct val="100000"/>
                        </a:lnSpc>
                        <a:spcBef>
                          <a:spcPts val="0"/>
                        </a:spcBef>
                        <a:spcAft>
                          <a:spcPts val="0"/>
                        </a:spcAft>
                        <a:buNone/>
                      </a:pPr>
                      <a:endParaRPr lang="en-US" sz="1600" b="1" i="0" u="none" strike="noStrike" noProof="0" dirty="0">
                        <a:latin typeface="Avenir Next LT Pro"/>
                      </a:endParaRPr>
                    </a:p>
                  </a:txBody>
                  <a:tcPr anchor="ctr"/>
                </a:tc>
                <a:extLst>
                  <a:ext uri="{0D108BD9-81ED-4DB2-BD59-A6C34878D82A}">
                    <a16:rowId xmlns:a16="http://schemas.microsoft.com/office/drawing/2014/main" val="1135355628"/>
                  </a:ext>
                </a:extLst>
              </a:tr>
              <a:tr h="1525592">
                <a:tc>
                  <a:txBody>
                    <a:bodyPr/>
                    <a:lstStyle/>
                    <a:p>
                      <a:pPr algn="ctr"/>
                      <a:r>
                        <a:rPr lang="en-US" dirty="0">
                          <a:latin typeface="Avenir Next LT Pro"/>
                        </a:rPr>
                        <a:t>9</a:t>
                      </a:r>
                      <a:endParaRPr lang="en-US"/>
                    </a:p>
                  </a:txBody>
                  <a:tcPr anchor="ctr"/>
                </a:tc>
                <a:tc>
                  <a:txBody>
                    <a:bodyPr/>
                    <a:lstStyle/>
                    <a:p>
                      <a:pPr lvl="0" algn="ctr">
                        <a:buNone/>
                      </a:pPr>
                      <a:r>
                        <a:rPr lang="en-US" sz="1400" b="0" i="0" u="none" strike="noStrike" baseline="0" noProof="0" dirty="0">
                          <a:solidFill>
                            <a:srgbClr val="000000"/>
                          </a:solidFill>
                          <a:latin typeface="Avenir Next LT Pro"/>
                        </a:rPr>
                        <a:t>POS Tagger Model for Kannada Text with CRF++ and Deep Learning Approaches</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2020</a:t>
                      </a:r>
                      <a:endParaRPr lang="en-US" sz="1400">
                        <a:latin typeface="Avenir Next LT Pro"/>
                      </a:endParaRPr>
                    </a:p>
                  </a:txBody>
                  <a:tcPr anchor="ctr"/>
                </a:tc>
                <a:tc>
                  <a:txBody>
                    <a:bodyPr/>
                    <a:lstStyle/>
                    <a:p>
                      <a:pPr lvl="0" algn="ctr">
                        <a:buNone/>
                      </a:pPr>
                      <a:r>
                        <a:rPr lang="en-US" sz="1400" b="0" i="0" u="none" strike="noStrike" baseline="0" noProof="0" dirty="0">
                          <a:solidFill>
                            <a:schemeClr val="tx1"/>
                          </a:solidFill>
                          <a:latin typeface="Avenir Next LT Pro"/>
                        </a:rPr>
                        <a:t>M. Rajani Shree and B. R. Shambhavi</a:t>
                      </a:r>
                      <a:endParaRPr lang="en-US" sz="1400">
                        <a:solidFill>
                          <a:schemeClr val="tx1"/>
                        </a:solidFill>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CRF++ and deep learning approaches for POS tagging</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The combination of CRF++ and deep learning approaches can enhance the accuracy of POS tagging for Kannada text,</a:t>
                      </a:r>
                    </a:p>
                  </a:txBody>
                  <a:tcPr anchor="ctr"/>
                </a:tc>
                <a:tc>
                  <a:txBody>
                    <a:bodyPr/>
                    <a:lstStyle/>
                    <a:p>
                      <a:pPr lvl="0" algn="ctr">
                        <a:buNone/>
                      </a:pPr>
                      <a:r>
                        <a:rPr lang="en-US" sz="1400" b="0" i="0" u="none" strike="noStrike" baseline="0" noProof="0" dirty="0">
                          <a:solidFill>
                            <a:schemeClr val="tx1"/>
                          </a:solidFill>
                          <a:latin typeface="Avenir Next LT Pro"/>
                        </a:rPr>
                        <a:t>The effectiveness of the POS tagger model depends on the availability of annotated data and the complexity of the linguistic features in Kannada.</a:t>
                      </a:r>
                      <a:endParaRPr lang="en-US" sz="1400">
                        <a:solidFill>
                          <a:schemeClr val="tx1"/>
                        </a:solidFill>
                      </a:endParaRPr>
                    </a:p>
                  </a:txBody>
                  <a:tcPr anchor="ctr"/>
                </a:tc>
                <a:extLst>
                  <a:ext uri="{0D108BD9-81ED-4DB2-BD59-A6C34878D82A}">
                    <a16:rowId xmlns:a16="http://schemas.microsoft.com/office/drawing/2014/main" val="2188607340"/>
                  </a:ext>
                </a:extLst>
              </a:tr>
              <a:tr h="1320939">
                <a:tc>
                  <a:txBody>
                    <a:bodyPr/>
                    <a:lstStyle/>
                    <a:p>
                      <a:pPr algn="ctr"/>
                      <a:r>
                        <a:rPr lang="en-US" dirty="0">
                          <a:latin typeface="Avenir Next LT Pro"/>
                        </a:rPr>
                        <a:t>10</a:t>
                      </a:r>
                      <a:endParaRPr lang="en-US"/>
                    </a:p>
                  </a:txBody>
                  <a:tcPr anchor="ctr"/>
                </a:tc>
                <a:tc>
                  <a:txBody>
                    <a:bodyPr/>
                    <a:lstStyle/>
                    <a:p>
                      <a:pPr lvl="0" algn="ctr">
                        <a:buNone/>
                      </a:pPr>
                      <a:r>
                        <a:rPr lang="en-US" sz="1400" b="0" i="0" u="none" strike="noStrike" baseline="0" noProof="0" dirty="0">
                          <a:solidFill>
                            <a:srgbClr val="000000"/>
                          </a:solidFill>
                          <a:latin typeface="Avenir Next LT Pro"/>
                        </a:rPr>
                        <a:t>Sentiment Analysis of Twitter Data with Respect to General Elections in India</a:t>
                      </a:r>
                      <a:endParaRPr lang="en-US" sz="1400" dirty="0"/>
                    </a:p>
                  </a:txBody>
                  <a:tcPr anchor="ctr"/>
                </a:tc>
                <a:tc>
                  <a:txBody>
                    <a:bodyPr/>
                    <a:lstStyle/>
                    <a:p>
                      <a:pPr lvl="0" algn="ctr">
                        <a:buNone/>
                      </a:pPr>
                      <a:r>
                        <a:rPr lang="en-US" sz="1400" b="0" i="0" u="none" strike="noStrike" baseline="0" noProof="0" dirty="0">
                          <a:solidFill>
                            <a:srgbClr val="000000"/>
                          </a:solidFill>
                          <a:latin typeface="Avenir Next LT Pro"/>
                        </a:rPr>
                        <a:t>2020</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Ankita Sharma and Udayan Ghose</a:t>
                      </a:r>
                      <a:endParaRPr lang="en-US" sz="1400">
                        <a:latin typeface="Avenir Next LT Pro"/>
                      </a:endParaRPr>
                    </a:p>
                  </a:txBody>
                  <a:tcPr anchor="ctr"/>
                </a:tc>
                <a:tc>
                  <a:txBody>
                    <a:bodyPr/>
                    <a:lstStyle/>
                    <a:p>
                      <a:pPr lvl="0" algn="ctr">
                        <a:lnSpc>
                          <a:spcPct val="100000"/>
                        </a:lnSpc>
                        <a:spcBef>
                          <a:spcPts val="0"/>
                        </a:spcBef>
                        <a:spcAft>
                          <a:spcPts val="0"/>
                        </a:spcAft>
                        <a:buNone/>
                      </a:pPr>
                      <a:r>
                        <a:rPr lang="en-US" sz="1400" b="0" i="0" u="none" strike="noStrike" baseline="0" noProof="0" dirty="0">
                          <a:solidFill>
                            <a:srgbClr val="000000"/>
                          </a:solidFill>
                          <a:latin typeface="Avenir Next LT Pro"/>
                        </a:rPr>
                        <a:t>Deep learning techniques</a:t>
                      </a:r>
                      <a:endParaRPr lang="en-US" sz="1400"/>
                    </a:p>
                  </a:txBody>
                  <a:tcPr anchor="ctr"/>
                </a:tc>
                <a:tc>
                  <a:txBody>
                    <a:bodyPr/>
                    <a:lstStyle/>
                    <a:p>
                      <a:pPr lvl="0" algn="ctr">
                        <a:buNone/>
                      </a:pPr>
                      <a:r>
                        <a:rPr lang="en-US" sz="1400" b="0" i="0" u="none" strike="noStrike" baseline="0" noProof="0" dirty="0">
                          <a:solidFill>
                            <a:srgbClr val="000000"/>
                          </a:solidFill>
                          <a:latin typeface="Avenir Next LT Pro"/>
                        </a:rPr>
                        <a:t> focuses on sentiment analysis specifically related to the general elections in India, providing insights into the public sentiment and political discourse during this period.</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Disadvantages: Without information on the specific methods used, it's challenging to assess the advantages and disadvantages.</a:t>
                      </a:r>
                      <a:endParaRPr lang="en-US" sz="1400">
                        <a:latin typeface="Avenir Next LT Pro"/>
                      </a:endParaRPr>
                    </a:p>
                  </a:txBody>
                  <a:tcPr anchor="ctr"/>
                </a:tc>
                <a:extLst>
                  <a:ext uri="{0D108BD9-81ED-4DB2-BD59-A6C34878D82A}">
                    <a16:rowId xmlns:a16="http://schemas.microsoft.com/office/drawing/2014/main" val="1910449203"/>
                  </a:ext>
                </a:extLst>
              </a:tr>
              <a:tr h="1320939">
                <a:tc>
                  <a:txBody>
                    <a:bodyPr/>
                    <a:lstStyle/>
                    <a:p>
                      <a:pPr algn="ctr"/>
                      <a:r>
                        <a:rPr lang="en-US" dirty="0">
                          <a:latin typeface="Avenir Next LT Pro"/>
                        </a:rPr>
                        <a:t>11</a:t>
                      </a:r>
                      <a:endParaRPr lang="en-US"/>
                    </a:p>
                  </a:txBody>
                  <a:tcPr anchor="ctr"/>
                </a:tc>
                <a:tc>
                  <a:txBody>
                    <a:bodyPr/>
                    <a:lstStyle/>
                    <a:p>
                      <a:pPr lvl="0" algn="ctr">
                        <a:buNone/>
                      </a:pPr>
                      <a:r>
                        <a:rPr lang="en-US" sz="1400" b="0" i="0" u="none" strike="noStrike" baseline="0" noProof="0" dirty="0">
                          <a:solidFill>
                            <a:srgbClr val="000000"/>
                          </a:solidFill>
                          <a:latin typeface="Avenir Next LT Pro"/>
                        </a:rPr>
                        <a:t>Sentiment analysis for code mixed Indian social media text with distributed representation </a:t>
                      </a:r>
                    </a:p>
                  </a:txBody>
                  <a:tcPr anchor="ctr"/>
                </a:tc>
                <a:tc>
                  <a:txBody>
                    <a:bodyPr/>
                    <a:lstStyle/>
                    <a:p>
                      <a:pPr lvl="0" algn="ctr">
                        <a:buNone/>
                      </a:pPr>
                      <a:r>
                        <a:rPr lang="en-US" sz="1400" b="0" i="0" u="none" strike="noStrike" baseline="0" noProof="0" dirty="0">
                          <a:solidFill>
                            <a:srgbClr val="000000"/>
                          </a:solidFill>
                          <a:latin typeface="Avenir Next LT Pro"/>
                        </a:rPr>
                        <a:t>2018</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Shalini K, Bharti Ganesh HB, Anand Kumar M and Soman K P</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Distributed representation</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Using distributed representation can help capture the semantic meaning of code-mixed Indian social media text, </a:t>
                      </a:r>
                    </a:p>
                  </a:txBody>
                  <a:tcPr anchor="ctr"/>
                </a:tc>
                <a:tc>
                  <a:txBody>
                    <a:bodyPr/>
                    <a:lstStyle/>
                    <a:p>
                      <a:pPr lvl="0" algn="ctr">
                        <a:buNone/>
                      </a:pPr>
                      <a:r>
                        <a:rPr lang="en-US" sz="1400" b="0" i="0" u="none" strike="noStrike" baseline="0" noProof="0" dirty="0">
                          <a:solidFill>
                            <a:srgbClr val="000000"/>
                          </a:solidFill>
                          <a:latin typeface="Avenir Next LT Pro"/>
                        </a:rPr>
                        <a:t>The effectiveness of the approach may be influenced by the availability of labeled data for training the distributed representation models.</a:t>
                      </a:r>
                      <a:endParaRPr lang="en-US" sz="1400">
                        <a:latin typeface="Avenir Next LT Pro"/>
                      </a:endParaRPr>
                    </a:p>
                  </a:txBody>
                  <a:tcPr anchor="ctr"/>
                </a:tc>
                <a:extLst>
                  <a:ext uri="{0D108BD9-81ED-4DB2-BD59-A6C34878D82A}">
                    <a16:rowId xmlns:a16="http://schemas.microsoft.com/office/drawing/2014/main" val="1816070154"/>
                  </a:ext>
                </a:extLst>
              </a:tr>
              <a:tr h="1525592">
                <a:tc>
                  <a:txBody>
                    <a:bodyPr/>
                    <a:lstStyle/>
                    <a:p>
                      <a:pPr algn="ctr"/>
                      <a:r>
                        <a:rPr lang="en-US" dirty="0">
                          <a:latin typeface="Avenir Next LT Pro"/>
                        </a:rPr>
                        <a:t>12</a:t>
                      </a:r>
                      <a:endParaRPr lang="en-US"/>
                    </a:p>
                  </a:txBody>
                  <a:tcPr anchor="ctr"/>
                </a:tc>
                <a:tc>
                  <a:txBody>
                    <a:bodyPr/>
                    <a:lstStyle/>
                    <a:p>
                      <a:pPr lvl="0" algn="ctr">
                        <a:buNone/>
                      </a:pPr>
                      <a:r>
                        <a:rPr lang="en-US" sz="1400" b="0" i="0" u="none" strike="noStrike" baseline="0" noProof="0" dirty="0">
                          <a:solidFill>
                            <a:srgbClr val="000000"/>
                          </a:solidFill>
                          <a:latin typeface="Avenir Next LT Pro"/>
                        </a:rPr>
                        <a:t>Building Sentiment Analysis Model Using </a:t>
                      </a:r>
                      <a:r>
                        <a:rPr lang="en-US" sz="1400" b="0" i="0" u="none" strike="noStrike" baseline="0" noProof="0" err="1">
                          <a:solidFill>
                            <a:srgbClr val="000000"/>
                          </a:solidFill>
                          <a:latin typeface="Avenir Next LT Pro"/>
                        </a:rPr>
                        <a:t>Graphlab</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2017</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Mona Mohamed Nasr and Essam Shaaban</a:t>
                      </a:r>
                      <a:endParaRPr lang="en-US" sz="1400">
                        <a:latin typeface="Avenir Next LT Pro"/>
                      </a:endParaRPr>
                    </a:p>
                  </a:txBody>
                  <a:tcPr anchor="ctr"/>
                </a:tc>
                <a:tc>
                  <a:txBody>
                    <a:bodyPr/>
                    <a:lstStyle/>
                    <a:p>
                      <a:pPr lvl="0" algn="ctr">
                        <a:buNone/>
                      </a:pPr>
                      <a:r>
                        <a:rPr lang="en-US" sz="1400" b="0" i="0" u="none" strike="noStrike" baseline="0" noProof="0" err="1">
                          <a:solidFill>
                            <a:srgbClr val="000000"/>
                          </a:solidFill>
                          <a:latin typeface="Avenir Next LT Pro"/>
                        </a:rPr>
                        <a:t>Graphlab</a:t>
                      </a:r>
                      <a:endParaRPr lang="en-US" sz="1400">
                        <a:latin typeface="Avenir Next LT Pro"/>
                      </a:endParaRPr>
                    </a:p>
                  </a:txBody>
                  <a:tcPr anchor="ctr"/>
                </a:tc>
                <a:tc>
                  <a:txBody>
                    <a:bodyPr/>
                    <a:lstStyle/>
                    <a:p>
                      <a:pPr lvl="0" algn="ctr">
                        <a:buNone/>
                      </a:pPr>
                      <a:r>
                        <a:rPr lang="en-US" sz="1400" b="0" i="0" u="none" strike="noStrike" baseline="0" noProof="0" err="1">
                          <a:solidFill>
                            <a:srgbClr val="000000"/>
                          </a:solidFill>
                          <a:latin typeface="Avenir Next LT Pro"/>
                        </a:rPr>
                        <a:t>Graphlab</a:t>
                      </a:r>
                      <a:r>
                        <a:rPr lang="en-US" sz="1400" b="0" i="0" u="none" strike="noStrike" baseline="0" noProof="0" dirty="0">
                          <a:solidFill>
                            <a:srgbClr val="000000"/>
                          </a:solidFill>
                          <a:latin typeface="Avenir Next LT Pro"/>
                        </a:rPr>
                        <a:t> can provide a framework for building sentiment analysis models, potentially enabling efficient and scalable processing of large datasets.</a:t>
                      </a:r>
                      <a:endParaRPr lang="en-US" sz="1400">
                        <a:latin typeface="Avenir Next LT Pro"/>
                      </a:endParaRPr>
                    </a:p>
                  </a:txBody>
                  <a:tcPr anchor="ctr"/>
                </a:tc>
                <a:tc>
                  <a:txBody>
                    <a:bodyPr/>
                    <a:lstStyle/>
                    <a:p>
                      <a:pPr lvl="0" algn="ctr">
                        <a:buNone/>
                      </a:pPr>
                      <a:r>
                        <a:rPr lang="en-US" sz="1400" b="0" i="0" u="none" strike="noStrike" baseline="0" noProof="0" dirty="0">
                          <a:solidFill>
                            <a:srgbClr val="000000"/>
                          </a:solidFill>
                          <a:latin typeface="Avenir Next LT Pro"/>
                        </a:rPr>
                        <a:t>The specific advantages and disadvantages of using </a:t>
                      </a:r>
                      <a:r>
                        <a:rPr lang="en-US" sz="1400" b="0" i="0" u="none" strike="noStrike" baseline="0" noProof="0" err="1">
                          <a:solidFill>
                            <a:srgbClr val="000000"/>
                          </a:solidFill>
                          <a:latin typeface="Avenir Next LT Pro"/>
                        </a:rPr>
                        <a:t>Graphlab</a:t>
                      </a:r>
                      <a:r>
                        <a:rPr lang="en-US" sz="1400" b="0" i="0" u="none" strike="noStrike" baseline="0" noProof="0" dirty="0">
                          <a:solidFill>
                            <a:srgbClr val="000000"/>
                          </a:solidFill>
                          <a:latin typeface="Avenir Next LT Pro"/>
                        </a:rPr>
                        <a:t> for sentiment analysis may depend on the implementation details and the characteristics of the dataset</a:t>
                      </a:r>
                      <a:endParaRPr lang="en-US" sz="1400">
                        <a:latin typeface="Avenir Next LT Pro"/>
                      </a:endParaRPr>
                    </a:p>
                  </a:txBody>
                  <a:tcPr anchor="ctr"/>
                </a:tc>
                <a:extLst>
                  <a:ext uri="{0D108BD9-81ED-4DB2-BD59-A6C34878D82A}">
                    <a16:rowId xmlns:a16="http://schemas.microsoft.com/office/drawing/2014/main" val="3082082059"/>
                  </a:ext>
                </a:extLst>
              </a:tr>
            </a:tbl>
          </a:graphicData>
        </a:graphic>
      </p:graphicFrame>
    </p:spTree>
    <p:extLst>
      <p:ext uri="{BB962C8B-B14F-4D97-AF65-F5344CB8AC3E}">
        <p14:creationId xmlns:p14="http://schemas.microsoft.com/office/powerpoint/2010/main" val="207689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Existing Systems.</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vert="horz" lIns="91440" tIns="45720" rIns="91440" bIns="45720" rtlCol="0" anchor="t">
            <a:normAutofit lnSpcReduction="10000"/>
          </a:bodyPr>
          <a:lstStyle/>
          <a:p>
            <a:pPr marL="285750" lvl="0" indent="-285750">
              <a:lnSpc>
                <a:spcPct val="100000"/>
              </a:lnSpc>
              <a:buChar char="•"/>
            </a:pPr>
            <a:r>
              <a:rPr lang="en-US" sz="1600" dirty="0"/>
              <a:t>The existing system focuses solely on discerning positive and negative sentiments, without taking into account other sentiment categories.</a:t>
            </a:r>
          </a:p>
          <a:p>
            <a:pPr marL="285750" lvl="0" indent="-285750">
              <a:lnSpc>
                <a:spcPct val="100000"/>
              </a:lnSpc>
              <a:buChar char="•"/>
            </a:pPr>
            <a:r>
              <a:rPr lang="en-US" sz="1600" dirty="0"/>
              <a:t>The majority of the existing system relied on translating the text into English before performing the classification task.</a:t>
            </a:r>
          </a:p>
          <a:p>
            <a:pPr marL="285750" lvl="0" indent="-285750">
              <a:lnSpc>
                <a:spcPct val="100000"/>
              </a:lnSpc>
              <a:buChar char="•"/>
            </a:pPr>
            <a:r>
              <a:rPr lang="en-US" sz="1600" dirty="0"/>
              <a:t>The sentences processed by the existing system contain a restricted number of words.</a:t>
            </a:r>
          </a:p>
          <a:p>
            <a:pPr marL="285750" lvl="0" indent="-285750">
              <a:lnSpc>
                <a:spcPct val="100000"/>
              </a:lnSpc>
              <a:buChar char="•"/>
            </a:pPr>
            <a:r>
              <a:rPr lang="en-US" sz="1600" dirty="0"/>
              <a:t>The existing systems work with a limited dataset due to resource constraints in the Kannada language, which resulted in a reduced amount of training data available for classification.</a:t>
            </a:r>
          </a:p>
        </p:txBody>
      </p:sp>
      <p:pic>
        <p:nvPicPr>
          <p:cNvPr id="6" name="Picture 5" descr="Many question marks on black background">
            <a:extLst>
              <a:ext uri="{FF2B5EF4-FFF2-40B4-BE49-F238E27FC236}">
                <a16:creationId xmlns:a16="http://schemas.microsoft.com/office/drawing/2014/main" id="{87932F5C-FB57-1F20-6FFE-FF76D4886788}"/>
              </a:ext>
            </a:extLst>
          </p:cNvPr>
          <p:cNvPicPr>
            <a:picLocks noChangeAspect="1"/>
          </p:cNvPicPr>
          <p:nvPr/>
        </p:nvPicPr>
        <p:blipFill rotWithShape="1">
          <a:blip r:embed="rId2"/>
          <a:srcRect l="49742" r="7" b="7"/>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6291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C3418DB-D75D-C7E3-C203-299DBFF94D72}"/>
              </a:ext>
            </a:extLst>
          </p:cNvPr>
          <p:cNvSpPr>
            <a:spLocks noGrp="1"/>
          </p:cNvSpPr>
          <p:nvPr>
            <p:ph type="title"/>
          </p:nvPr>
        </p:nvSpPr>
        <p:spPr>
          <a:xfrm>
            <a:off x="525717" y="787068"/>
            <a:ext cx="5566263" cy="1455091"/>
          </a:xfrm>
        </p:spPr>
        <p:txBody>
          <a:bodyPr>
            <a:normAutofit/>
          </a:bodyPr>
          <a:lstStyle/>
          <a:p>
            <a:r>
              <a:rPr lang="en-US" dirty="0"/>
              <a:t>Problem Statement.</a:t>
            </a:r>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9B760098-8D36-F828-FF7C-BF89FA7DEF7D}"/>
              </a:ext>
            </a:extLst>
          </p:cNvPr>
          <p:cNvSpPr>
            <a:spLocks noGrp="1"/>
          </p:cNvSpPr>
          <p:nvPr>
            <p:ph idx="1"/>
          </p:nvPr>
        </p:nvSpPr>
        <p:spPr>
          <a:xfrm>
            <a:off x="525717" y="2796427"/>
            <a:ext cx="5566263" cy="3274503"/>
          </a:xfrm>
        </p:spPr>
        <p:txBody>
          <a:bodyPr vert="horz" lIns="91440" tIns="45720" rIns="91440" bIns="45720" rtlCol="0" anchor="t">
            <a:normAutofit/>
          </a:bodyPr>
          <a:lstStyle/>
          <a:p>
            <a:r>
              <a:rPr lang="en-US" dirty="0">
                <a:ea typeface="+mn-lt"/>
                <a:cs typeface="+mn-lt"/>
              </a:rPr>
              <a:t>The proposed system aims to develop a sentiment classification model capable of accurately categorizing sentences or phrases into multiple sentiments, including </a:t>
            </a:r>
            <a:r>
              <a:rPr lang="en-US" b="1" dirty="0">
                <a:ea typeface="+mn-lt"/>
                <a:cs typeface="+mn-lt"/>
              </a:rPr>
              <a:t>Sadness</a:t>
            </a:r>
            <a:r>
              <a:rPr lang="en-US" dirty="0">
                <a:ea typeface="+mn-lt"/>
                <a:cs typeface="+mn-lt"/>
              </a:rPr>
              <a:t>, </a:t>
            </a:r>
            <a:r>
              <a:rPr lang="en-US" b="1" dirty="0">
                <a:ea typeface="+mn-lt"/>
                <a:cs typeface="+mn-lt"/>
              </a:rPr>
              <a:t>Fear</a:t>
            </a:r>
            <a:r>
              <a:rPr lang="en-US" dirty="0">
                <a:ea typeface="+mn-lt"/>
                <a:cs typeface="+mn-lt"/>
              </a:rPr>
              <a:t>, </a:t>
            </a:r>
            <a:r>
              <a:rPr lang="en-US" b="1" dirty="0">
                <a:ea typeface="+mn-lt"/>
                <a:cs typeface="+mn-lt"/>
              </a:rPr>
              <a:t>Anger</a:t>
            </a:r>
            <a:r>
              <a:rPr lang="en-US" dirty="0">
                <a:ea typeface="+mn-lt"/>
                <a:cs typeface="+mn-lt"/>
              </a:rPr>
              <a:t>, and </a:t>
            </a:r>
            <a:r>
              <a:rPr lang="en-US" b="1" dirty="0">
                <a:ea typeface="+mn-lt"/>
                <a:cs typeface="+mn-lt"/>
              </a:rPr>
              <a:t>Happiness</a:t>
            </a:r>
            <a:r>
              <a:rPr lang="en-US" dirty="0">
                <a:ea typeface="+mn-lt"/>
                <a:cs typeface="+mn-lt"/>
              </a:rPr>
              <a:t>. </a:t>
            </a:r>
            <a:endParaRPr lang="en-US" dirty="0"/>
          </a:p>
        </p:txBody>
      </p:sp>
      <p:pic>
        <p:nvPicPr>
          <p:cNvPr id="5" name="Picture 4" descr="Sticky notes on a wall">
            <a:extLst>
              <a:ext uri="{FF2B5EF4-FFF2-40B4-BE49-F238E27FC236}">
                <a16:creationId xmlns:a16="http://schemas.microsoft.com/office/drawing/2014/main" id="{E1643E3B-167B-90FD-EE1D-EF9587148EA3}"/>
              </a:ext>
            </a:extLst>
          </p:cNvPr>
          <p:cNvPicPr>
            <a:picLocks noChangeAspect="1"/>
          </p:cNvPicPr>
          <p:nvPr/>
        </p:nvPicPr>
        <p:blipFill rotWithShape="1">
          <a:blip r:embed="rId2"/>
          <a:srcRect l="20332" r="22126" b="10"/>
          <a:stretch/>
        </p:blipFill>
        <p:spPr>
          <a:xfrm>
            <a:off x="6531789" y="10"/>
            <a:ext cx="5660211" cy="6857990"/>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50592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663649" cy="1455091"/>
          </a:xfrm>
        </p:spPr>
        <p:txBody>
          <a:bodyPr>
            <a:normAutofit/>
          </a:bodyPr>
          <a:lstStyle/>
          <a:p>
            <a:r>
              <a:rPr lang="en-US" dirty="0"/>
              <a:t>Objectives.</a:t>
            </a:r>
            <a:endParaRPr dirty="0"/>
          </a:p>
        </p:txBody>
      </p:sp>
      <p:sp>
        <p:nvSpPr>
          <p:cNvPr id="98" name="Freeform: Shape 9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0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6" name="Picture 5" descr="Light bulb on yellow background with sketched light beams and cord">
            <a:extLst>
              <a:ext uri="{FF2B5EF4-FFF2-40B4-BE49-F238E27FC236}">
                <a16:creationId xmlns:a16="http://schemas.microsoft.com/office/drawing/2014/main" id="{DDDF6E26-F2C5-A10F-2C8E-437D742DDADF}"/>
              </a:ext>
            </a:extLst>
          </p:cNvPr>
          <p:cNvPicPr>
            <a:picLocks noChangeAspect="1"/>
          </p:cNvPicPr>
          <p:nvPr/>
        </p:nvPicPr>
        <p:blipFill rotWithShape="1">
          <a:blip r:embed="rId2"/>
          <a:srcRect l="46975" r="2266"/>
          <a:stretch/>
        </p:blipFill>
        <p:spPr>
          <a:xfrm>
            <a:off x="7180790" y="595925"/>
            <a:ext cx="4672680" cy="5661456"/>
          </a:xfrm>
          <a:prstGeom prst="rect">
            <a:avLst/>
          </a:prstGeom>
        </p:spPr>
      </p:pic>
      <p:sp>
        <p:nvSpPr>
          <p:cNvPr id="108" name="Freeform: Shape 10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0" name="Group 10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1" name="Freeform: Shape 11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2" name="Freeform: Shape 11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3" name="Freeform: Shape 11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33" name="Content Placeholder">
            <a:extLst>
              <a:ext uri="{FF2B5EF4-FFF2-40B4-BE49-F238E27FC236}">
                <a16:creationId xmlns:a16="http://schemas.microsoft.com/office/drawing/2014/main" id="{C82E6420-6925-CD82-3690-3B1F463DC76D}"/>
              </a:ext>
            </a:extLst>
          </p:cNvPr>
          <p:cNvGraphicFramePr>
            <a:graphicFrameLocks noGrp="1"/>
          </p:cNvGraphicFramePr>
          <p:nvPr>
            <p:ph idx="1"/>
            <p:extLst>
              <p:ext uri="{D42A27DB-BD31-4B8C-83A1-F6EECF244321}">
                <p14:modId xmlns:p14="http://schemas.microsoft.com/office/powerpoint/2010/main" val="1323242611"/>
              </p:ext>
            </p:extLst>
          </p:nvPr>
        </p:nvGraphicFramePr>
        <p:xfrm>
          <a:off x="209415" y="2767672"/>
          <a:ext cx="6503949" cy="4122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9463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1122363"/>
            <a:ext cx="5340911" cy="1978346"/>
          </a:xfrm>
        </p:spPr>
        <p:txBody>
          <a:bodyPr>
            <a:normAutofit/>
          </a:bodyPr>
          <a:lstStyle/>
          <a:p>
            <a:r>
              <a:rPr lang="en-US" dirty="0"/>
              <a:t>REQUIREMENT AND SPECIFICATION</a:t>
            </a:r>
          </a:p>
        </p:txBody>
      </p:sp>
      <p:sp>
        <p:nvSpPr>
          <p:cNvPr id="11" name="Freeform: Shape 10">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90"/>
            <a:ext cx="972241" cy="45719"/>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4">
            <a:extLst>
              <a:ext uri="{FF2B5EF4-FFF2-40B4-BE49-F238E27FC236}">
                <a16:creationId xmlns:a16="http://schemas.microsoft.com/office/drawing/2014/main" id="{E236950E-D870-B446-17ED-A3B9EEBB5A98}"/>
              </a:ext>
            </a:extLst>
          </p:cNvPr>
          <p:cNvPicPr>
            <a:picLocks noChangeAspect="1"/>
          </p:cNvPicPr>
          <p:nvPr/>
        </p:nvPicPr>
        <p:blipFill rotWithShape="1">
          <a:blip r:embed="rId2"/>
          <a:srcRect l="744" r="44156" b="-3"/>
          <a:stretch/>
        </p:blipFill>
        <p:spPr>
          <a:xfrm>
            <a:off x="6535696" y="10"/>
            <a:ext cx="5669280" cy="6857990"/>
          </a:xfrm>
          <a:prstGeom prst="rect">
            <a:avLst/>
          </a:prstGeom>
        </p:spPr>
      </p:pic>
      <p:sp>
        <p:nvSpPr>
          <p:cNvPr id="21" name="Freeform: Shape 2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4" name="Freeform: Shape 2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1495166"/>
      </p:ext>
    </p:extLst>
  </p:cSld>
  <p:clrMapOvr>
    <a:masterClrMapping/>
  </p:clrMapOvr>
</p:sld>
</file>

<file path=ppt/theme/theme1.xml><?xml version="1.0" encoding="utf-8"?>
<a:theme xmlns:a="http://schemas.openxmlformats.org/drawingml/2006/main" name="RocaVTI">
  <a:themeElements>
    <a:clrScheme name="AnalogousFromRegularSeed_2SEEDS">
      <a:dk1>
        <a:srgbClr val="000000"/>
      </a:dk1>
      <a:lt1>
        <a:srgbClr val="FFFFFF"/>
      </a:lt1>
      <a:dk2>
        <a:srgbClr val="33261D"/>
      </a:dk2>
      <a:lt2>
        <a:srgbClr val="E4E8E2"/>
      </a:lt2>
      <a:accent1>
        <a:srgbClr val="941AD2"/>
      </a:accent1>
      <a:accent2>
        <a:srgbClr val="592CE4"/>
      </a:accent2>
      <a:accent3>
        <a:srgbClr val="E42CD5"/>
      </a:accent3>
      <a:accent4>
        <a:srgbClr val="81B416"/>
      </a:accent4>
      <a:accent5>
        <a:srgbClr val="4CBB24"/>
      </a:accent5>
      <a:accent6>
        <a:srgbClr val="17BB30"/>
      </a:accent6>
      <a:hlink>
        <a:srgbClr val="519130"/>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otalTime>57</TotalTime>
  <Words>1912</Words>
  <Application>Microsoft Office PowerPoint</Application>
  <PresentationFormat>Widescreen</PresentationFormat>
  <Paragraphs>215</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Arial,Sans-Serif</vt:lpstr>
      <vt:lpstr>Avenir Next LT Pro</vt:lpstr>
      <vt:lpstr>Avenir Next LT Pro Light</vt:lpstr>
      <vt:lpstr>Calibri</vt:lpstr>
      <vt:lpstr>Georgia Pro Semibold</vt:lpstr>
      <vt:lpstr>Times New Roman</vt:lpstr>
      <vt:lpstr>RocaVTI</vt:lpstr>
      <vt:lpstr>BLDEA’s  V P Dr PG Halakatti College of Engineering &amp; Technology Vijayapura  - 586103  Department of Computer Science &amp; Engineering  Presentation on  "Sentiment Analysis in Indian Regional Language -Kannada"  </vt:lpstr>
      <vt:lpstr>Introduction.</vt:lpstr>
      <vt:lpstr>Literature Survey.</vt:lpstr>
      <vt:lpstr>PowerPoint Presentation</vt:lpstr>
      <vt:lpstr>PowerPoint Presentation</vt:lpstr>
      <vt:lpstr>Existing Systems.</vt:lpstr>
      <vt:lpstr>Problem Statement.</vt:lpstr>
      <vt:lpstr>Objectives.</vt:lpstr>
      <vt:lpstr>REQUIREMENT AND SPECIFICATION</vt:lpstr>
      <vt:lpstr>Hardware Requirements</vt:lpstr>
      <vt:lpstr>Software Requirements</vt:lpstr>
      <vt:lpstr>Methodology.</vt:lpstr>
      <vt:lpstr>Contd...</vt:lpstr>
      <vt:lpstr>Data  Collection.</vt:lpstr>
      <vt:lpstr>PowerPoint Presentation</vt:lpstr>
      <vt:lpstr>Before Tokenization.</vt:lpstr>
      <vt:lpstr>Before Cleaning &amp; Stopwords removal.</vt:lpstr>
      <vt:lpstr>Before  Stemming.</vt:lpstr>
      <vt:lpstr>Final Output.</vt:lpstr>
      <vt:lpstr>Final Output.</vt:lpstr>
      <vt:lpstr>Final Output.</vt:lpstr>
      <vt:lpstr>Final Output.</vt:lpstr>
      <vt:lpstr>Final Output.</vt:lpstr>
      <vt:lpstr>Final Output.</vt:lpstr>
      <vt:lpstr>Final Output.</vt:lpstr>
      <vt:lpstr>Final Output.</vt:lpstr>
      <vt:lpstr>Applications.</vt:lpstr>
      <vt:lpstr>Applications.</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vineet.girgaonkar@gmail.com</cp:lastModifiedBy>
  <cp:revision>58</cp:revision>
  <dcterms:created xsi:type="dcterms:W3CDTF">2023-05-10T08:25:10Z</dcterms:created>
  <dcterms:modified xsi:type="dcterms:W3CDTF">2023-05-19T17:46:12Z</dcterms:modified>
</cp:coreProperties>
</file>